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1"/>
  </p:sldMasterIdLst>
  <p:notesMasterIdLst>
    <p:notesMasterId r:id="rId30"/>
  </p:notesMasterIdLst>
  <p:sldIdLst>
    <p:sldId id="256" r:id="rId2"/>
    <p:sldId id="293" r:id="rId3"/>
    <p:sldId id="297" r:id="rId4"/>
    <p:sldId id="300" r:id="rId5"/>
    <p:sldId id="321" r:id="rId6"/>
    <p:sldId id="322" r:id="rId7"/>
    <p:sldId id="323" r:id="rId8"/>
    <p:sldId id="324" r:id="rId9"/>
    <p:sldId id="302" r:id="rId10"/>
    <p:sldId id="303" r:id="rId11"/>
    <p:sldId id="304" r:id="rId12"/>
    <p:sldId id="325" r:id="rId13"/>
    <p:sldId id="305" r:id="rId14"/>
    <p:sldId id="307" r:id="rId15"/>
    <p:sldId id="326" r:id="rId16"/>
    <p:sldId id="314" r:id="rId17"/>
    <p:sldId id="327" r:id="rId18"/>
    <p:sldId id="306" r:id="rId19"/>
    <p:sldId id="308" r:id="rId20"/>
    <p:sldId id="328" r:id="rId21"/>
    <p:sldId id="309" r:id="rId22"/>
    <p:sldId id="310" r:id="rId23"/>
    <p:sldId id="329" r:id="rId24"/>
    <p:sldId id="311" r:id="rId25"/>
    <p:sldId id="330" r:id="rId26"/>
    <p:sldId id="312" r:id="rId27"/>
    <p:sldId id="331" r:id="rId28"/>
    <p:sldId id="313" r:id="rId29"/>
  </p:sldIdLst>
  <p:sldSz cx="24384000" cy="13716000"/>
  <p:notesSz cx="6858000" cy="9144000"/>
  <p:embeddedFontLst>
    <p:embeddedFont>
      <p:font typeface="Roboto Light" charset="0"/>
      <p:regular r:id="rId31"/>
      <p:bold r:id="rId32"/>
      <p:italic r:id="rId33"/>
      <p:boldItalic r:id="rId34"/>
    </p:embeddedFont>
    <p:embeddedFont>
      <p:font typeface="Helvetica Neue" charset="0"/>
      <p:regular r:id="rId35"/>
      <p:bold r:id="rId36"/>
      <p:italic r:id="rId37"/>
      <p:boldItalic r:id="rId38"/>
    </p:embeddedFont>
    <p:embeddedFont>
      <p:font typeface="Roboto" charset="0"/>
      <p:regular r:id="rId39"/>
      <p:bold r:id="rId40"/>
      <p:italic r:id="rId41"/>
      <p:boldItalic r:id="rId42"/>
    </p:embeddedFont>
    <p:embeddedFont>
      <p:font typeface="Segoe UI" pitchFamily="34" charset="0"/>
      <p:regular r:id="rId43"/>
      <p:bold r:id="rId44"/>
      <p:italic r:id="rId45"/>
      <p:boldItalic r:id="rId46"/>
    </p:embeddedFont>
    <p:embeddedFont>
      <p:font typeface="Calibri" pitchFamily="34" charset="0"/>
      <p:regular r:id="rId47"/>
      <p:bold r:id="rId48"/>
      <p:italic r:id="rId49"/>
      <p:boldItalic r:id="rId50"/>
    </p:embeddedFont>
    <p:embeddedFont>
      <p:font typeface="Helvetica Neue Light" charset="0"/>
      <p:regular r:id="rId51"/>
      <p:bold r:id="rId52"/>
      <p:italic r:id="rId53"/>
      <p:boldItalic r:id="rId54"/>
    </p:embeddedFont>
    <p:embeddedFont>
      <p:font typeface="Open Sans"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4320" userDrawn="1">
          <p15:clr>
            <a:srgbClr val="A4A3A4"/>
          </p15:clr>
        </p15:guide>
        <p15:guide id="2" pos="76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a:srgbClr val="748B1F"/>
    <a:srgbClr val="595959"/>
    <a:srgbClr val="FFFFFF"/>
    <a:srgbClr val="44474F"/>
    <a:srgbClr val="333333"/>
    <a:srgbClr val="849F2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392F53F-5542-43F4-87FF-59F2B98A6F77}">
  <a:tblStyle styleId="{C392F53F-5542-43F4-87FF-59F2B98A6F77}" styleName="Table_0">
    <a:wholeTbl>
      <a:tcTxStyle b="off" i="off">
        <a:font>
          <a:latin typeface="Helvetica Neue Medium"/>
          <a:ea typeface="Helvetica Neue Medium"/>
          <a:cs typeface="Helvetica Neue Medium"/>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016" autoAdjust="0"/>
    <p:restoredTop sz="94766"/>
  </p:normalViewPr>
  <p:slideViewPr>
    <p:cSldViewPr snapToGrid="0">
      <p:cViewPr varScale="1">
        <p:scale>
          <a:sx n="42" d="100"/>
          <a:sy n="42" d="100"/>
        </p:scale>
        <p:origin x="-150" y="-504"/>
      </p:cViewPr>
      <p:guideLst>
        <p:guide orient="horz" pos="4320"/>
        <p:guide pos="76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08683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0868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52081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38223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38223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11280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112801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7819755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415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4151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925542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58815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79076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79076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29963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29963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3537805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353780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6299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62996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46299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81310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81310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86088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89958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01" type="tx">
  <p:cSld name="TITLE_AND_BODY">
    <p:spTree>
      <p:nvGrpSpPr>
        <p:cNvPr id="1" name="Shape 9"/>
        <p:cNvGrpSpPr/>
        <p:nvPr/>
      </p:nvGrpSpPr>
      <p:grpSpPr>
        <a:xfrm>
          <a:off x="0" y="0"/>
          <a:ext cx="0" cy="0"/>
          <a:chOff x="0" y="0"/>
          <a:chExt cx="0" cy="0"/>
        </a:xfrm>
      </p:grpSpPr>
      <p:cxnSp>
        <p:nvCxnSpPr>
          <p:cNvPr id="10" name="Google Shape;10;p2"/>
          <p:cNvCxnSpPr/>
          <p:nvPr/>
        </p:nvCxnSpPr>
        <p:spPr>
          <a:xfrm rot="10800000" flipH="1">
            <a:off x="1521304" y="13053671"/>
            <a:ext cx="1" cy="318859"/>
          </a:xfrm>
          <a:prstGeom prst="straightConnector1">
            <a:avLst/>
          </a:prstGeom>
          <a:noFill/>
          <a:ln w="9525" cap="flat" cmpd="sng">
            <a:solidFill>
              <a:srgbClr val="BFBFBF"/>
            </a:solidFill>
            <a:prstDash val="solid"/>
            <a:miter lim="8000"/>
            <a:headEnd type="none" w="sm" len="sm"/>
            <a:tailEnd type="none" w="sm" len="sm"/>
          </a:ln>
        </p:spPr>
      </p:cxnSp>
      <p:sp>
        <p:nvSpPr>
          <p:cNvPr id="11" name="Google Shape;11;p2"/>
          <p:cNvSpPr>
            <a:spLocks noGrp="1"/>
          </p:cNvSpPr>
          <p:nvPr>
            <p:ph type="pic" idx="2"/>
          </p:nvPr>
        </p:nvSpPr>
        <p:spPr>
          <a:xfrm>
            <a:off x="-1" y="1240"/>
            <a:ext cx="24386484" cy="13717655"/>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12" name="Google Shape;12;p2"/>
          <p:cNvSpPr txBox="1">
            <a:spLocks noGrp="1"/>
          </p:cNvSpPr>
          <p:nvPr>
            <p:ph type="sldNum" idx="12"/>
          </p:nvPr>
        </p:nvSpPr>
        <p:spPr>
          <a:xfrm>
            <a:off x="954828" y="13072819"/>
            <a:ext cx="266973" cy="279401"/>
          </a:xfrm>
          <a:prstGeom prst="rect">
            <a:avLst/>
          </a:prstGeom>
          <a:noFill/>
          <a:ln>
            <a:noFill/>
          </a:ln>
        </p:spPr>
        <p:txBody>
          <a:bodyPr spcFirstLastPara="1" wrap="square" lIns="0" tIns="0" rIns="0" bIns="0" anchor="t" anchorCtr="0">
            <a:noAutofit/>
          </a:bodyPr>
          <a:lstStyle>
            <a:lvl1pPr marL="0" lvl="0"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1pPr>
            <a:lvl2pPr marL="0" lvl="1"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2pPr>
            <a:lvl3pPr marL="0" lvl="2"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3pPr>
            <a:lvl4pPr marL="0" lvl="3"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4pPr>
            <a:lvl5pPr marL="0" lvl="4"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5pPr>
            <a:lvl6pPr marL="0" lvl="5"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6pPr>
            <a:lvl7pPr marL="0" lvl="6"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7pPr>
            <a:lvl8pPr marL="0" lvl="7"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8pPr>
            <a:lvl9pPr marL="0" lvl="8"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b="0" i="0" u="none" strike="noStrike" cap="non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79"/>
        <p:cNvGrpSpPr/>
        <p:nvPr/>
      </p:nvGrpSpPr>
      <p:grpSpPr>
        <a:xfrm>
          <a:off x="0" y="0"/>
          <a:ext cx="0" cy="0"/>
          <a:chOff x="0" y="0"/>
          <a:chExt cx="0" cy="0"/>
        </a:xfrm>
      </p:grpSpPr>
      <p:sp>
        <p:nvSpPr>
          <p:cNvPr id="80" name="Google Shape;80;p18"/>
          <p:cNvSpPr>
            <a:spLocks noGrp="1"/>
          </p:cNvSpPr>
          <p:nvPr>
            <p:ph type="pic" idx="2"/>
          </p:nvPr>
        </p:nvSpPr>
        <p:spPr>
          <a:xfrm>
            <a:off x="13169900" y="3149600"/>
            <a:ext cx="9525000" cy="92964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1" name="Google Shape;81;p18"/>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2" name="Google Shape;82;p18"/>
          <p:cNvSpPr txBox="1">
            <a:spLocks noGrp="1"/>
          </p:cNvSpPr>
          <p:nvPr>
            <p:ph type="body" idx="1"/>
          </p:nvPr>
        </p:nvSpPr>
        <p:spPr>
          <a:xfrm>
            <a:off x="1689100" y="3149600"/>
            <a:ext cx="10223500" cy="9296400"/>
          </a:xfrm>
          <a:prstGeom prst="rect">
            <a:avLst/>
          </a:prstGeom>
          <a:noFill/>
          <a:ln>
            <a:noFill/>
          </a:ln>
        </p:spPr>
        <p:txBody>
          <a:bodyPr spcFirstLastPara="1" wrap="square" lIns="50800" tIns="50800" rIns="50800" bIns="50800" anchor="ctr" anchorCtr="0"/>
          <a:lstStyle>
            <a:lvl1pPr marL="457200" lvl="0" indent="-530225" algn="l">
              <a:lnSpc>
                <a:spcPct val="100000"/>
              </a:lnSpc>
              <a:spcBef>
                <a:spcPts val="4500"/>
              </a:spcBef>
              <a:spcAft>
                <a:spcPts val="0"/>
              </a:spcAft>
              <a:buClr>
                <a:srgbClr val="000000"/>
              </a:buClr>
              <a:buSzPts val="4750"/>
              <a:buFont typeface="Helvetica Neue"/>
              <a:buChar char="•"/>
              <a:defRPr sz="3800"/>
            </a:lvl1pPr>
            <a:lvl2pPr marL="914400" lvl="1" indent="-530225" algn="l">
              <a:lnSpc>
                <a:spcPct val="100000"/>
              </a:lnSpc>
              <a:spcBef>
                <a:spcPts val="4500"/>
              </a:spcBef>
              <a:spcAft>
                <a:spcPts val="0"/>
              </a:spcAft>
              <a:buClr>
                <a:srgbClr val="000000"/>
              </a:buClr>
              <a:buSzPts val="4750"/>
              <a:buFont typeface="Helvetica Neue"/>
              <a:buChar char="•"/>
              <a:defRPr sz="3800"/>
            </a:lvl2pPr>
            <a:lvl3pPr marL="1371600" lvl="2" indent="-530225" algn="l">
              <a:lnSpc>
                <a:spcPct val="100000"/>
              </a:lnSpc>
              <a:spcBef>
                <a:spcPts val="4500"/>
              </a:spcBef>
              <a:spcAft>
                <a:spcPts val="0"/>
              </a:spcAft>
              <a:buClr>
                <a:srgbClr val="000000"/>
              </a:buClr>
              <a:buSzPts val="4750"/>
              <a:buFont typeface="Helvetica Neue"/>
              <a:buChar char="•"/>
              <a:defRPr sz="3800"/>
            </a:lvl3pPr>
            <a:lvl4pPr marL="1828800" lvl="3" indent="-530225" algn="l">
              <a:lnSpc>
                <a:spcPct val="100000"/>
              </a:lnSpc>
              <a:spcBef>
                <a:spcPts val="4500"/>
              </a:spcBef>
              <a:spcAft>
                <a:spcPts val="0"/>
              </a:spcAft>
              <a:buClr>
                <a:srgbClr val="000000"/>
              </a:buClr>
              <a:buSzPts val="4750"/>
              <a:buFont typeface="Helvetica Neue"/>
              <a:buChar char="•"/>
              <a:defRPr sz="3800"/>
            </a:lvl4pPr>
            <a:lvl5pPr marL="2286000" lvl="4" indent="-530225" algn="l">
              <a:lnSpc>
                <a:spcPct val="100000"/>
              </a:lnSpc>
              <a:spcBef>
                <a:spcPts val="4500"/>
              </a:spcBef>
              <a:spcAft>
                <a:spcPts val="0"/>
              </a:spcAft>
              <a:buClr>
                <a:srgbClr val="000000"/>
              </a:buClr>
              <a:buSzPts val="4750"/>
              <a:buFont typeface="Helvetica Neue"/>
              <a:buChar char="•"/>
              <a:defRPr sz="3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83" name="Google Shape;83;p18"/>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84"/>
        <p:cNvGrpSpPr/>
        <p:nvPr/>
      </p:nvGrpSpPr>
      <p:grpSpPr>
        <a:xfrm>
          <a:off x="0" y="0"/>
          <a:ext cx="0" cy="0"/>
          <a:chOff x="0" y="0"/>
          <a:chExt cx="0" cy="0"/>
        </a:xfrm>
      </p:grpSpPr>
      <p:sp>
        <p:nvSpPr>
          <p:cNvPr id="85" name="Google Shape;85;p19"/>
          <p:cNvSpPr txBox="1">
            <a:spLocks noGrp="1"/>
          </p:cNvSpPr>
          <p:nvPr>
            <p:ph type="body" idx="1"/>
          </p:nvPr>
        </p:nvSpPr>
        <p:spPr>
          <a:xfrm>
            <a:off x="1689100" y="1778000"/>
            <a:ext cx="21005799" cy="10160000"/>
          </a:xfrm>
          <a:prstGeom prst="rect">
            <a:avLst/>
          </a:prstGeom>
          <a:noFill/>
          <a:ln>
            <a:noFill/>
          </a:ln>
        </p:spPr>
        <p:txBody>
          <a:bodyPr spcFirstLastPara="1" wrap="square" lIns="50800" tIns="50800" rIns="50800" bIns="50800" anchor="ctr" anchorCtr="0"/>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86" name="Google Shape;86;p19"/>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87"/>
        <p:cNvGrpSpPr/>
        <p:nvPr/>
      </p:nvGrpSpPr>
      <p:grpSpPr>
        <a:xfrm>
          <a:off x="0" y="0"/>
          <a:ext cx="0" cy="0"/>
          <a:chOff x="0" y="0"/>
          <a:chExt cx="0" cy="0"/>
        </a:xfrm>
      </p:grpSpPr>
      <p:sp>
        <p:nvSpPr>
          <p:cNvPr id="88" name="Google Shape;88;p20"/>
          <p:cNvSpPr>
            <a:spLocks noGrp="1"/>
          </p:cNvSpPr>
          <p:nvPr>
            <p:ph type="pic" idx="2"/>
          </p:nvPr>
        </p:nvSpPr>
        <p:spPr>
          <a:xfrm>
            <a:off x="15760700" y="7048500"/>
            <a:ext cx="7404100" cy="55499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9" name="Google Shape;89;p20"/>
          <p:cNvSpPr>
            <a:spLocks noGrp="1"/>
          </p:cNvSpPr>
          <p:nvPr>
            <p:ph type="pic" idx="3"/>
          </p:nvPr>
        </p:nvSpPr>
        <p:spPr>
          <a:xfrm>
            <a:off x="15760700" y="1130300"/>
            <a:ext cx="7404100" cy="55499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90" name="Google Shape;90;p20"/>
          <p:cNvSpPr>
            <a:spLocks noGrp="1"/>
          </p:cNvSpPr>
          <p:nvPr>
            <p:ph type="pic" idx="4"/>
          </p:nvPr>
        </p:nvSpPr>
        <p:spPr>
          <a:xfrm>
            <a:off x="1206500" y="1130300"/>
            <a:ext cx="14173200" cy="114681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91" name="Google Shape;91;p20"/>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2"/>
        <p:cNvGrpSpPr/>
        <p:nvPr/>
      </p:nvGrpSpPr>
      <p:grpSpPr>
        <a:xfrm>
          <a:off x="0" y="0"/>
          <a:ext cx="0" cy="0"/>
          <a:chOff x="0" y="0"/>
          <a:chExt cx="0" cy="0"/>
        </a:xfrm>
      </p:grpSpPr>
      <p:sp>
        <p:nvSpPr>
          <p:cNvPr id="93" name="Google Shape;93;p21"/>
          <p:cNvSpPr txBox="1">
            <a:spLocks noGrp="1"/>
          </p:cNvSpPr>
          <p:nvPr>
            <p:ph type="body" idx="1"/>
          </p:nvPr>
        </p:nvSpPr>
        <p:spPr>
          <a:xfrm>
            <a:off x="2387600" y="8953500"/>
            <a:ext cx="19621500" cy="585521"/>
          </a:xfrm>
          <a:prstGeom prst="rect">
            <a:avLst/>
          </a:prstGeom>
          <a:noFill/>
          <a:ln>
            <a:noFill/>
          </a:ln>
        </p:spPr>
        <p:txBody>
          <a:bodyPr spcFirstLastPara="1" wrap="square" lIns="50800" tIns="50800" rIns="50800" bIns="50800" anchor="t" anchorCtr="0"/>
          <a:lstStyle>
            <a:lvl1pPr marL="457200" lvl="0" indent="-228600" algn="ctr">
              <a:lnSpc>
                <a:spcPct val="100000"/>
              </a:lnSpc>
              <a:spcBef>
                <a:spcPts val="0"/>
              </a:spcBef>
              <a:spcAft>
                <a:spcPts val="0"/>
              </a:spcAft>
              <a:buClr>
                <a:srgbClr val="000000"/>
              </a:buClr>
              <a:buSzPts val="3200"/>
              <a:buFont typeface="Helvetica Neue"/>
              <a:buNone/>
              <a:defRPr sz="3200" i="1"/>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94" name="Google Shape;94;p21"/>
          <p:cNvSpPr txBox="1">
            <a:spLocks noGrp="1"/>
          </p:cNvSpPr>
          <p:nvPr>
            <p:ph type="body" idx="2"/>
          </p:nvPr>
        </p:nvSpPr>
        <p:spPr>
          <a:xfrm>
            <a:off x="2387600" y="6076950"/>
            <a:ext cx="19621500" cy="825500"/>
          </a:xfrm>
          <a:prstGeom prst="rect">
            <a:avLst/>
          </a:prstGeom>
          <a:noFill/>
          <a:ln>
            <a:noFill/>
          </a:ln>
        </p:spPr>
        <p:txBody>
          <a:bodyPr spcFirstLastPara="1" wrap="square" lIns="50800" tIns="50800" rIns="50800" bIns="50800" anchor="ctr" anchorCtr="0"/>
          <a:lstStyle>
            <a:lvl1pPr marL="457200" lvl="0" indent="-2286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marL="914400" lvl="1" indent="-371475" algn="l">
              <a:lnSpc>
                <a:spcPct val="100000"/>
              </a:lnSpc>
              <a:spcBef>
                <a:spcPts val="5900"/>
              </a:spcBef>
              <a:spcAft>
                <a:spcPts val="0"/>
              </a:spcAft>
              <a:buClr>
                <a:srgbClr val="000000"/>
              </a:buClr>
              <a:buSzPts val="2250"/>
              <a:buChar char="•"/>
              <a:defRPr/>
            </a:lvl2pPr>
            <a:lvl3pPr marL="1371600" lvl="2" indent="-371475" algn="l">
              <a:lnSpc>
                <a:spcPct val="100000"/>
              </a:lnSpc>
              <a:spcBef>
                <a:spcPts val="5900"/>
              </a:spcBef>
              <a:spcAft>
                <a:spcPts val="0"/>
              </a:spcAft>
              <a:buClr>
                <a:srgbClr val="000000"/>
              </a:buClr>
              <a:buSzPts val="2250"/>
              <a:buChar char="•"/>
              <a:defRPr/>
            </a:lvl3pPr>
            <a:lvl4pPr marL="1828800" lvl="3" indent="-371475" algn="l">
              <a:lnSpc>
                <a:spcPct val="100000"/>
              </a:lnSpc>
              <a:spcBef>
                <a:spcPts val="5900"/>
              </a:spcBef>
              <a:spcAft>
                <a:spcPts val="0"/>
              </a:spcAft>
              <a:buClr>
                <a:srgbClr val="000000"/>
              </a:buClr>
              <a:buSzPts val="2250"/>
              <a:buChar char="•"/>
              <a:defRPr/>
            </a:lvl4pPr>
            <a:lvl5pPr marL="2286000" lvl="4" indent="-371475" algn="l">
              <a:lnSpc>
                <a:spcPct val="100000"/>
              </a:lnSpc>
              <a:spcBef>
                <a:spcPts val="5900"/>
              </a:spcBef>
              <a:spcAft>
                <a:spcPts val="0"/>
              </a:spcAft>
              <a:buClr>
                <a:srgbClr val="000000"/>
              </a:buClr>
              <a:buSzPts val="2250"/>
              <a:buChar char="•"/>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95" name="Google Shape;95;p2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96"/>
        <p:cNvGrpSpPr/>
        <p:nvPr/>
      </p:nvGrpSpPr>
      <p:grpSpPr>
        <a:xfrm>
          <a:off x="0" y="0"/>
          <a:ext cx="0" cy="0"/>
          <a:chOff x="0" y="0"/>
          <a:chExt cx="0" cy="0"/>
        </a:xfrm>
      </p:grpSpPr>
      <p:sp>
        <p:nvSpPr>
          <p:cNvPr id="97" name="Google Shape;97;p22"/>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98" name="Google Shape;98;p2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bout (2)">
  <p:cSld name="About (2)">
    <p:spTree>
      <p:nvGrpSpPr>
        <p:cNvPr id="1" name="Shape 101"/>
        <p:cNvGrpSpPr/>
        <p:nvPr/>
      </p:nvGrpSpPr>
      <p:grpSpPr>
        <a:xfrm>
          <a:off x="0" y="0"/>
          <a:ext cx="0" cy="0"/>
          <a:chOff x="0" y="0"/>
          <a:chExt cx="0" cy="0"/>
        </a:xfrm>
      </p:grpSpPr>
      <p:sp>
        <p:nvSpPr>
          <p:cNvPr id="102" name="Google Shape;102;p24"/>
          <p:cNvSpPr txBox="1">
            <a:spLocks noGrp="1"/>
          </p:cNvSpPr>
          <p:nvPr>
            <p:ph type="body" idx="1"/>
          </p:nvPr>
        </p:nvSpPr>
        <p:spPr>
          <a:xfrm>
            <a:off x="7214480" y="7920740"/>
            <a:ext cx="9955040" cy="1795781"/>
          </a:xfrm>
          <a:prstGeom prst="rect">
            <a:avLst/>
          </a:prstGeom>
          <a:noFill/>
          <a:ln>
            <a:noFill/>
          </a:ln>
        </p:spPr>
        <p:txBody>
          <a:bodyPr spcFirstLastPara="1" wrap="square" lIns="50800" tIns="50800" rIns="50800" bIns="50800" anchor="t" anchorCtr="0"/>
          <a:lstStyle>
            <a:lvl1pPr marL="457200" lvl="0" indent="-228600" algn="ctr">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1pPr>
            <a:lvl2pPr marL="914400" lvl="1" indent="-228600" algn="ctr">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2pPr>
            <a:lvl3pPr marL="1371600" lvl="2" indent="-228600" algn="ctr">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3pPr>
            <a:lvl4pPr marL="1828800" lvl="3" indent="-228600" algn="ctr">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4pPr>
            <a:lvl5pPr marL="2286000" lvl="4" indent="-228600" algn="ctr">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103" name="Google Shape;103;p24"/>
          <p:cNvSpPr/>
          <p:nvPr/>
        </p:nvSpPr>
        <p:spPr>
          <a:xfrm>
            <a:off x="5738" y="1898254"/>
            <a:ext cx="24372525" cy="4896636"/>
          </a:xfrm>
          <a:prstGeom prst="rect">
            <a:avLst/>
          </a:prstGeom>
          <a:gradFill>
            <a:gsLst>
              <a:gs pos="0">
                <a:srgbClr val="90ABBF"/>
              </a:gs>
              <a:gs pos="14453">
                <a:srgbClr val="90ABBF"/>
              </a:gs>
              <a:gs pos="61479">
                <a:srgbClr val="D5E0EB"/>
              </a:gs>
              <a:gs pos="100000">
                <a:srgbClr val="D1DDE7"/>
              </a:gs>
            </a:gsLst>
            <a:lin ang="12471172" scaled="0"/>
          </a:grad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FFFFFF"/>
              </a:buClr>
              <a:buSzPts val="3000"/>
              <a:buFont typeface="Helvetica Neue Light"/>
              <a:buNone/>
            </a:pPr>
            <a:endParaRPr sz="3000" b="1" i="0" u="none" strike="noStrike" cap="none">
              <a:solidFill>
                <a:srgbClr val="000000"/>
              </a:solidFill>
              <a:latin typeface="Helvetica Neue"/>
              <a:ea typeface="Helvetica Neue"/>
              <a:cs typeface="Helvetica Neue"/>
              <a:sym typeface="Helvetica Neue"/>
            </a:endParaRPr>
          </a:p>
        </p:txBody>
      </p:sp>
      <p:sp>
        <p:nvSpPr>
          <p:cNvPr id="104" name="Google Shape;104;p24"/>
          <p:cNvSpPr>
            <a:spLocks noGrp="1"/>
          </p:cNvSpPr>
          <p:nvPr>
            <p:ph type="pic" idx="2"/>
          </p:nvPr>
        </p:nvSpPr>
        <p:spPr>
          <a:xfrm>
            <a:off x="5738" y="1898250"/>
            <a:ext cx="24372525" cy="4896636"/>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105" name="Google Shape;105;p24"/>
          <p:cNvSpPr txBox="1">
            <a:spLocks noGrp="1"/>
          </p:cNvSpPr>
          <p:nvPr>
            <p:ph type="title"/>
          </p:nvPr>
        </p:nvSpPr>
        <p:spPr>
          <a:xfrm>
            <a:off x="8050655" y="3734459"/>
            <a:ext cx="8282690" cy="1224226"/>
          </a:xfrm>
          <a:prstGeom prst="rect">
            <a:avLst/>
          </a:prstGeom>
          <a:noFill/>
          <a:ln>
            <a:noFill/>
          </a:ln>
        </p:spPr>
        <p:txBody>
          <a:bodyPr spcFirstLastPara="1" wrap="square" lIns="50800" tIns="50800" rIns="50800" bIns="50800" anchor="ctr" anchorCtr="0"/>
          <a:lstStyle>
            <a:lvl1pPr lvl="0" algn="ctr">
              <a:lnSpc>
                <a:spcPct val="80000"/>
              </a:lnSpc>
              <a:spcBef>
                <a:spcPts val="0"/>
              </a:spcBef>
              <a:spcAft>
                <a:spcPts val="0"/>
              </a:spcAft>
              <a:buClr>
                <a:srgbClr val="FFFFFF"/>
              </a:buClr>
              <a:buSzPts val="7000"/>
              <a:buFont typeface="Helvetica Neue"/>
              <a:buNone/>
              <a:defRPr sz="7000" b="1">
                <a:solidFill>
                  <a:srgbClr val="FFFFFF"/>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6" name="Google Shape;106;p24"/>
          <p:cNvSpPr txBox="1">
            <a:spLocks noGrp="1"/>
          </p:cNvSpPr>
          <p:nvPr>
            <p:ph type="sldNum" idx="12"/>
          </p:nvPr>
        </p:nvSpPr>
        <p:spPr>
          <a:xfrm>
            <a:off x="7753386" y="8247812"/>
            <a:ext cx="1385665" cy="1473201"/>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EEEEEE"/>
              </a:buClr>
              <a:buSzPts val="9000"/>
              <a:buFont typeface="Helvetica Neue"/>
              <a:buNone/>
              <a:defRPr sz="9000">
                <a:solidFill>
                  <a:srgbClr val="EEEEEE"/>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b="0" i="0" u="none" strike="noStrike" cap="non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01">
  <p:cSld name="8_01">
    <p:spTree>
      <p:nvGrpSpPr>
        <p:cNvPr id="1" name="Shape 107"/>
        <p:cNvGrpSpPr/>
        <p:nvPr/>
      </p:nvGrpSpPr>
      <p:grpSpPr>
        <a:xfrm>
          <a:off x="0" y="0"/>
          <a:ext cx="0" cy="0"/>
          <a:chOff x="0" y="0"/>
          <a:chExt cx="0" cy="0"/>
        </a:xfrm>
      </p:grpSpPr>
      <p:sp>
        <p:nvSpPr>
          <p:cNvPr id="108" name="Google Shape;108;p25"/>
          <p:cNvSpPr>
            <a:spLocks noGrp="1"/>
          </p:cNvSpPr>
          <p:nvPr>
            <p:ph type="pic" idx="2"/>
          </p:nvPr>
        </p:nvSpPr>
        <p:spPr>
          <a:xfrm>
            <a:off x="-12825" y="1648999"/>
            <a:ext cx="8133102" cy="5422068"/>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109" name="Google Shape;109;p25"/>
          <p:cNvSpPr>
            <a:spLocks noGrp="1"/>
          </p:cNvSpPr>
          <p:nvPr>
            <p:ph type="pic" idx="3"/>
          </p:nvPr>
        </p:nvSpPr>
        <p:spPr>
          <a:xfrm>
            <a:off x="8120277" y="1648998"/>
            <a:ext cx="8133102" cy="5422068"/>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110" name="Google Shape;110;p25"/>
          <p:cNvSpPr>
            <a:spLocks noGrp="1"/>
          </p:cNvSpPr>
          <p:nvPr>
            <p:ph type="pic" idx="4"/>
          </p:nvPr>
        </p:nvSpPr>
        <p:spPr>
          <a:xfrm>
            <a:off x="16253378" y="1648998"/>
            <a:ext cx="8133102" cy="5422068"/>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111" name="Google Shape;111;p25"/>
          <p:cNvSpPr txBox="1">
            <a:spLocks noGrp="1"/>
          </p:cNvSpPr>
          <p:nvPr>
            <p:ph type="sldNum" idx="12"/>
          </p:nvPr>
        </p:nvSpPr>
        <p:spPr>
          <a:xfrm>
            <a:off x="954828" y="13072819"/>
            <a:ext cx="266973" cy="279401"/>
          </a:xfrm>
          <a:prstGeom prst="rect">
            <a:avLst/>
          </a:prstGeom>
          <a:noFill/>
          <a:ln>
            <a:noFill/>
          </a:ln>
        </p:spPr>
        <p:txBody>
          <a:bodyPr spcFirstLastPara="1" wrap="square" lIns="0" tIns="0" rIns="0" bIns="0" anchor="t" anchorCtr="0">
            <a:noAutofit/>
          </a:bodyPr>
          <a:lstStyle>
            <a:lvl1pPr marL="0" lvl="0"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1pPr>
            <a:lvl2pPr marL="0" lvl="1"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2pPr>
            <a:lvl3pPr marL="0" lvl="2"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3pPr>
            <a:lvl4pPr marL="0" lvl="3"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4pPr>
            <a:lvl5pPr marL="0" lvl="4"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5pPr>
            <a:lvl6pPr marL="0" lvl="5"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6pPr>
            <a:lvl7pPr marL="0" lvl="6"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7pPr>
            <a:lvl8pPr marL="0" lvl="7"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8pPr>
            <a:lvl9pPr marL="0" lvl="8" indent="0" algn="r">
              <a:lnSpc>
                <a:spcPct val="100000"/>
              </a:lnSpc>
              <a:spcBef>
                <a:spcPts val="0"/>
              </a:spcBef>
              <a:spcAft>
                <a:spcPts val="0"/>
              </a:spcAft>
              <a:buClr>
                <a:srgbClr val="A6A6A6"/>
              </a:buClr>
              <a:buSzPts val="1800"/>
              <a:buFont typeface="Calibri"/>
              <a:buNone/>
              <a:defRPr sz="1800">
                <a:solidFill>
                  <a:srgbClr val="A6A6A6"/>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b="0" i="0" u="none" strike="noStrike" cap="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sic (1)">
  <p:cSld name="Basic (1)">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7107980" y="5259069"/>
            <a:ext cx="5677100" cy="3197861"/>
          </a:xfrm>
          <a:prstGeom prst="rect">
            <a:avLst/>
          </a:prstGeom>
          <a:noFill/>
          <a:ln>
            <a:noFill/>
          </a:ln>
        </p:spPr>
        <p:txBody>
          <a:bodyPr spcFirstLastPara="1" wrap="square" lIns="50800" tIns="50800" rIns="50800" bIns="50800" anchor="t" anchorCtr="0"/>
          <a:lstStyle>
            <a:lvl1pPr marL="457200" lvl="0" indent="-228600" algn="l">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1pPr>
            <a:lvl2pPr marL="914400" lvl="1" indent="-228600" algn="l">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2pPr>
            <a:lvl3pPr marL="1371600" lvl="2" indent="-228600" algn="l">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3pPr>
            <a:lvl4pPr marL="1828800" lvl="3" indent="-228600" algn="l">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4pPr>
            <a:lvl5pPr marL="2286000" lvl="4" indent="-228600" algn="l">
              <a:lnSpc>
                <a:spcPct val="160000"/>
              </a:lnSpc>
              <a:spcBef>
                <a:spcPts val="0"/>
              </a:spcBef>
              <a:spcAft>
                <a:spcPts val="0"/>
              </a:spcAft>
              <a:buClr>
                <a:srgbClr val="8B8C8C"/>
              </a:buClr>
              <a:buSzPts val="1700"/>
              <a:buFont typeface="Open Sans"/>
              <a:buNone/>
              <a:defRPr sz="1700">
                <a:solidFill>
                  <a:srgbClr val="8B8C8C"/>
                </a:solidFill>
                <a:latin typeface="Open Sans"/>
                <a:ea typeface="Open Sans"/>
                <a:cs typeface="Open Sans"/>
                <a:sym typeface="Open Sans"/>
              </a:defRPr>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43" name="Google Shape;43;p9"/>
          <p:cNvSpPr txBox="1">
            <a:spLocks noGrp="1"/>
          </p:cNvSpPr>
          <p:nvPr>
            <p:ph type="title"/>
          </p:nvPr>
        </p:nvSpPr>
        <p:spPr>
          <a:xfrm>
            <a:off x="1872526" y="5307934"/>
            <a:ext cx="4202443" cy="3100131"/>
          </a:xfrm>
          <a:prstGeom prst="rect">
            <a:avLst/>
          </a:prstGeom>
          <a:noFill/>
          <a:ln>
            <a:noFill/>
          </a:ln>
        </p:spPr>
        <p:txBody>
          <a:bodyPr spcFirstLastPara="1" wrap="square" lIns="50800" tIns="50800" rIns="50800" bIns="50800" anchor="t" anchorCtr="0"/>
          <a:lstStyle>
            <a:lvl1pPr lvl="0" algn="l">
              <a:lnSpc>
                <a:spcPct val="90000"/>
              </a:lnSpc>
              <a:spcBef>
                <a:spcPts val="0"/>
              </a:spcBef>
              <a:spcAft>
                <a:spcPts val="0"/>
              </a:spcAft>
              <a:buClr>
                <a:srgbClr val="44474F"/>
              </a:buClr>
              <a:buSzPts val="7000"/>
              <a:buFont typeface="Helvetica Neue"/>
              <a:buNone/>
              <a:defRPr sz="7000" b="1">
                <a:solidFill>
                  <a:srgbClr val="44474F"/>
                </a:solidFill>
                <a:latin typeface="Helvetica Neue"/>
                <a:ea typeface="Helvetica Neue"/>
                <a:cs typeface="Helvetica Neue"/>
                <a:sym typeface="Helvetica Neu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4" name="Google Shape;44;p9"/>
          <p:cNvSpPr txBox="1">
            <a:spLocks noGrp="1"/>
          </p:cNvSpPr>
          <p:nvPr>
            <p:ph type="sldNum" idx="12"/>
          </p:nvPr>
        </p:nvSpPr>
        <p:spPr>
          <a:xfrm>
            <a:off x="1843614" y="1633508"/>
            <a:ext cx="1032508" cy="1092201"/>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EEEEEE"/>
              </a:buClr>
              <a:buSzPts val="6500"/>
              <a:buFont typeface="Helvetica Neue"/>
              <a:buNone/>
              <a:defRPr sz="6500">
                <a:solidFill>
                  <a:srgbClr val="EEEEEE"/>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b="0" i="0" u="none" strike="noStrike" cap="non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2"/>
        <p:cNvGrpSpPr/>
        <p:nvPr/>
      </p:nvGrpSpPr>
      <p:grpSpPr>
        <a:xfrm>
          <a:off x="0" y="0"/>
          <a:ext cx="0" cy="0"/>
          <a:chOff x="0" y="0"/>
          <a:chExt cx="0" cy="0"/>
        </a:xfrm>
      </p:grpSpPr>
      <p:sp>
        <p:nvSpPr>
          <p:cNvPr id="53" name="Google Shape;53;p11"/>
          <p:cNvSpPr>
            <a:spLocks noGrp="1"/>
          </p:cNvSpPr>
          <p:nvPr>
            <p:ph type="pic" idx="2"/>
          </p:nvPr>
        </p:nvSpPr>
        <p:spPr>
          <a:xfrm>
            <a:off x="0" y="0"/>
            <a:ext cx="24384001" cy="137160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54" name="Google Shape;54;p11"/>
          <p:cNvSpPr txBox="1">
            <a:spLocks noGrp="1"/>
          </p:cNvSpPr>
          <p:nvPr>
            <p:ph type="sldNum" idx="12"/>
          </p:nvPr>
        </p:nvSpPr>
        <p:spPr>
          <a:xfrm>
            <a:off x="11785600" y="12344400"/>
            <a:ext cx="5689600" cy="736601"/>
          </a:xfrm>
          <a:prstGeom prst="rect">
            <a:avLst/>
          </a:prstGeom>
          <a:noFill/>
          <a:ln>
            <a:noFill/>
          </a:ln>
        </p:spPr>
        <p:txBody>
          <a:bodyPr spcFirstLastPara="1" wrap="square" lIns="45700" tIns="45700" rIns="45700" bIns="45700" anchor="ctr" anchorCtr="0">
            <a:noAutofit/>
          </a:bodyPr>
          <a:lstStyle>
            <a:lvl1pPr marL="0" lvl="0"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1pPr>
            <a:lvl2pPr marL="0" lvl="1"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2pPr>
            <a:lvl3pPr marL="0" lvl="2"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3pPr>
            <a:lvl4pPr marL="0" lvl="3"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4pPr>
            <a:lvl5pPr marL="0" lvl="4"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5pPr>
            <a:lvl6pPr marL="0" lvl="5"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6pPr>
            <a:lvl7pPr marL="0" lvl="6"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7pPr>
            <a:lvl8pPr marL="0" lvl="7"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8pPr>
            <a:lvl9pPr marL="0" lvl="8" indent="0" algn="r">
              <a:lnSpc>
                <a:spcPct val="100000"/>
              </a:lnSpc>
              <a:spcBef>
                <a:spcPts val="0"/>
              </a:spcBef>
              <a:spcAft>
                <a:spcPts val="0"/>
              </a:spcAft>
              <a:buClr>
                <a:srgbClr val="27282D"/>
              </a:buClr>
              <a:buSzPts val="1200"/>
              <a:buFont typeface="Calibri"/>
              <a:buNone/>
              <a:defRPr sz="1200">
                <a:solidFill>
                  <a:srgbClr val="27282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b="0" i="0" u="none" strike="noStrike" cap="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1778000" y="2298700"/>
            <a:ext cx="20828000" cy="4648200"/>
          </a:xfrm>
          <a:prstGeom prst="rect">
            <a:avLst/>
          </a:prstGeom>
          <a:noFill/>
          <a:ln>
            <a:noFill/>
          </a:ln>
        </p:spPr>
        <p:txBody>
          <a:bodyPr spcFirstLastPara="1" wrap="square" lIns="50800" tIns="50800" rIns="50800" bIns="50800"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 name="Google Shape;57;p12"/>
          <p:cNvSpPr txBox="1">
            <a:spLocks noGrp="1"/>
          </p:cNvSpPr>
          <p:nvPr>
            <p:ph type="body" idx="1"/>
          </p:nvPr>
        </p:nvSpPr>
        <p:spPr>
          <a:xfrm>
            <a:off x="1778000" y="7073900"/>
            <a:ext cx="20828000" cy="1587500"/>
          </a:xfrm>
          <a:prstGeom prst="rect">
            <a:avLst/>
          </a:prstGeom>
          <a:noFill/>
          <a:ln>
            <a:noFill/>
          </a:ln>
        </p:spPr>
        <p:txBody>
          <a:bodyPr spcFirstLastPara="1" wrap="square" lIns="50800" tIns="50800" rIns="50800" bIns="50800" anchor="t" anchorCtr="0"/>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58" name="Google Shape;58;p12"/>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59"/>
        <p:cNvGrpSpPr/>
        <p:nvPr/>
      </p:nvGrpSpPr>
      <p:grpSpPr>
        <a:xfrm>
          <a:off x="0" y="0"/>
          <a:ext cx="0" cy="0"/>
          <a:chOff x="0" y="0"/>
          <a:chExt cx="0" cy="0"/>
        </a:xfrm>
      </p:grpSpPr>
      <p:sp>
        <p:nvSpPr>
          <p:cNvPr id="60" name="Google Shape;60;p13"/>
          <p:cNvSpPr>
            <a:spLocks noGrp="1"/>
          </p:cNvSpPr>
          <p:nvPr>
            <p:ph type="pic" idx="2"/>
          </p:nvPr>
        </p:nvSpPr>
        <p:spPr>
          <a:xfrm>
            <a:off x="3125968" y="673100"/>
            <a:ext cx="18135601" cy="87376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61" name="Google Shape;61;p13"/>
          <p:cNvSpPr txBox="1">
            <a:spLocks noGrp="1"/>
          </p:cNvSpPr>
          <p:nvPr>
            <p:ph type="title"/>
          </p:nvPr>
        </p:nvSpPr>
        <p:spPr>
          <a:xfrm>
            <a:off x="635000" y="9512300"/>
            <a:ext cx="23114000" cy="2006600"/>
          </a:xfrm>
          <a:prstGeom prst="rect">
            <a:avLst/>
          </a:prstGeom>
          <a:noFill/>
          <a:ln>
            <a:noFill/>
          </a:ln>
        </p:spPr>
        <p:txBody>
          <a:bodyPr spcFirstLastPara="1" wrap="square" lIns="50800" tIns="50800" rIns="50800" bIns="50800" anchor="b"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2" name="Google Shape;62;p13"/>
          <p:cNvSpPr txBox="1">
            <a:spLocks noGrp="1"/>
          </p:cNvSpPr>
          <p:nvPr>
            <p:ph type="body" idx="1"/>
          </p:nvPr>
        </p:nvSpPr>
        <p:spPr>
          <a:xfrm>
            <a:off x="635000" y="11442700"/>
            <a:ext cx="23114000" cy="1587500"/>
          </a:xfrm>
          <a:prstGeom prst="rect">
            <a:avLst/>
          </a:prstGeom>
          <a:noFill/>
          <a:ln>
            <a:noFill/>
          </a:ln>
        </p:spPr>
        <p:txBody>
          <a:bodyPr spcFirstLastPara="1" wrap="square" lIns="50800" tIns="50800" rIns="50800" bIns="50800" anchor="t" anchorCtr="0"/>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63" name="Google Shape;63;p13"/>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1778000" y="4533900"/>
            <a:ext cx="20828000" cy="4648200"/>
          </a:xfrm>
          <a:prstGeom prst="rect">
            <a:avLst/>
          </a:prstGeom>
          <a:noFill/>
          <a:ln>
            <a:noFill/>
          </a:ln>
        </p:spPr>
        <p:txBody>
          <a:bodyPr spcFirstLastPara="1" wrap="square" lIns="50800" tIns="50800" rIns="50800" bIns="50800"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6" name="Google Shape;66;p14"/>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67"/>
        <p:cNvGrpSpPr/>
        <p:nvPr/>
      </p:nvGrpSpPr>
      <p:grpSpPr>
        <a:xfrm>
          <a:off x="0" y="0"/>
          <a:ext cx="0" cy="0"/>
          <a:chOff x="0" y="0"/>
          <a:chExt cx="0" cy="0"/>
        </a:xfrm>
      </p:grpSpPr>
      <p:sp>
        <p:nvSpPr>
          <p:cNvPr id="68" name="Google Shape;68;p15"/>
          <p:cNvSpPr>
            <a:spLocks noGrp="1"/>
          </p:cNvSpPr>
          <p:nvPr>
            <p:ph type="pic" idx="2"/>
          </p:nvPr>
        </p:nvSpPr>
        <p:spPr>
          <a:xfrm>
            <a:off x="13165980" y="952500"/>
            <a:ext cx="9525001" cy="11468100"/>
          </a:xfrm>
          <a:prstGeom prst="rect">
            <a:avLst/>
          </a:prstGeom>
          <a:noFill/>
          <a:ln>
            <a:noFill/>
          </a:ln>
        </p:spPr>
        <p:txBody>
          <a:bodyPr spcFirstLastPara="1" wrap="square" lIns="91425" tIns="45700" rIns="91425" bIns="45700" anchor="t" anchorCtr="0"/>
          <a:lstStyle>
            <a:lvl1pPr marR="0" lvl="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R="0" lvl="1"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69" name="Google Shape;69;p15"/>
          <p:cNvSpPr txBox="1">
            <a:spLocks noGrp="1"/>
          </p:cNvSpPr>
          <p:nvPr>
            <p:ph type="title"/>
          </p:nvPr>
        </p:nvSpPr>
        <p:spPr>
          <a:xfrm>
            <a:off x="1651000" y="952500"/>
            <a:ext cx="10223500" cy="5549900"/>
          </a:xfrm>
          <a:prstGeom prst="rect">
            <a:avLst/>
          </a:prstGeom>
          <a:noFill/>
          <a:ln>
            <a:noFill/>
          </a:ln>
        </p:spPr>
        <p:txBody>
          <a:bodyPr spcFirstLastPara="1" wrap="square" lIns="50800" tIns="50800" rIns="50800" bIns="50800" anchor="b" anchorCtr="0"/>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 name="Google Shape;70;p15"/>
          <p:cNvSpPr txBox="1">
            <a:spLocks noGrp="1"/>
          </p:cNvSpPr>
          <p:nvPr>
            <p:ph type="body" idx="1"/>
          </p:nvPr>
        </p:nvSpPr>
        <p:spPr>
          <a:xfrm>
            <a:off x="1651000" y="6527800"/>
            <a:ext cx="10223500" cy="5727700"/>
          </a:xfrm>
          <a:prstGeom prst="rect">
            <a:avLst/>
          </a:prstGeom>
          <a:noFill/>
          <a:ln>
            <a:noFill/>
          </a:ln>
        </p:spPr>
        <p:txBody>
          <a:bodyPr spcFirstLastPara="1" wrap="square" lIns="50800" tIns="50800" rIns="50800" bIns="50800" anchor="t" anchorCtr="0"/>
          <a:lstStyle>
            <a:lvl1pPr marL="457200" lvl="0" indent="-228600" algn="ctr">
              <a:lnSpc>
                <a:spcPct val="100000"/>
              </a:lnSpc>
              <a:spcBef>
                <a:spcPts val="0"/>
              </a:spcBef>
              <a:spcAft>
                <a:spcPts val="0"/>
              </a:spcAft>
              <a:buClr>
                <a:srgbClr val="000000"/>
              </a:buClr>
              <a:buSzPts val="5400"/>
              <a:buFont typeface="Helvetica Neue"/>
              <a:buNone/>
              <a:defRPr sz="5400"/>
            </a:lvl1pPr>
            <a:lvl2pPr marL="914400" lvl="1" indent="-228600" algn="ctr">
              <a:lnSpc>
                <a:spcPct val="100000"/>
              </a:lnSpc>
              <a:spcBef>
                <a:spcPts val="0"/>
              </a:spcBef>
              <a:spcAft>
                <a:spcPts val="0"/>
              </a:spcAft>
              <a:buClr>
                <a:srgbClr val="000000"/>
              </a:buClr>
              <a:buSzPts val="5400"/>
              <a:buFont typeface="Helvetica Neue"/>
              <a:buNone/>
              <a:defRPr sz="5400"/>
            </a:lvl2pPr>
            <a:lvl3pPr marL="1371600" lvl="2" indent="-228600" algn="ctr">
              <a:lnSpc>
                <a:spcPct val="100000"/>
              </a:lnSpc>
              <a:spcBef>
                <a:spcPts val="0"/>
              </a:spcBef>
              <a:spcAft>
                <a:spcPts val="0"/>
              </a:spcAft>
              <a:buClr>
                <a:srgbClr val="000000"/>
              </a:buClr>
              <a:buSzPts val="5400"/>
              <a:buFont typeface="Helvetica Neue"/>
              <a:buNone/>
              <a:defRPr sz="5400"/>
            </a:lvl3pPr>
            <a:lvl4pPr marL="1828800" lvl="3" indent="-228600" algn="ctr">
              <a:lnSpc>
                <a:spcPct val="100000"/>
              </a:lnSpc>
              <a:spcBef>
                <a:spcPts val="0"/>
              </a:spcBef>
              <a:spcAft>
                <a:spcPts val="0"/>
              </a:spcAft>
              <a:buClr>
                <a:srgbClr val="000000"/>
              </a:buClr>
              <a:buSzPts val="5400"/>
              <a:buFont typeface="Helvetica Neue"/>
              <a:buNone/>
              <a:defRPr sz="5400"/>
            </a:lvl4pPr>
            <a:lvl5pPr marL="2286000" lvl="4" indent="-228600" algn="ctr">
              <a:lnSpc>
                <a:spcPct val="100000"/>
              </a:lnSpc>
              <a:spcBef>
                <a:spcPts val="0"/>
              </a:spcBef>
              <a:spcAft>
                <a:spcPts val="0"/>
              </a:spcAft>
              <a:buClr>
                <a:srgbClr val="000000"/>
              </a:buClr>
              <a:buSzPts val="5400"/>
              <a:buFont typeface="Helvetica Neue"/>
              <a:buNone/>
              <a:defRPr sz="54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71" name="Google Shape;71;p15"/>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4" name="Google Shape;74;p16"/>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7" name="Google Shape;77;p17"/>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lstStyle>
            <a:lvl1pPr marL="457200" lvl="0" indent="-609600" algn="l">
              <a:lnSpc>
                <a:spcPct val="100000"/>
              </a:lnSpc>
              <a:spcBef>
                <a:spcPts val="5900"/>
              </a:spcBef>
              <a:spcAft>
                <a:spcPts val="0"/>
              </a:spcAft>
              <a:buClr>
                <a:srgbClr val="000000"/>
              </a:buClr>
              <a:buSzPts val="6000"/>
              <a:buFont typeface="Helvetica Neue"/>
              <a:buChar char="•"/>
              <a:defRPr sz="4800"/>
            </a:lvl1pPr>
            <a:lvl2pPr marL="914400" lvl="1" indent="-609600" algn="l">
              <a:lnSpc>
                <a:spcPct val="100000"/>
              </a:lnSpc>
              <a:spcBef>
                <a:spcPts val="5900"/>
              </a:spcBef>
              <a:spcAft>
                <a:spcPts val="0"/>
              </a:spcAft>
              <a:buClr>
                <a:srgbClr val="000000"/>
              </a:buClr>
              <a:buSzPts val="6000"/>
              <a:buFont typeface="Helvetica Neue"/>
              <a:buChar char="•"/>
              <a:defRPr sz="4800"/>
            </a:lvl2pPr>
            <a:lvl3pPr marL="1371600" lvl="2" indent="-609600" algn="l">
              <a:lnSpc>
                <a:spcPct val="100000"/>
              </a:lnSpc>
              <a:spcBef>
                <a:spcPts val="5900"/>
              </a:spcBef>
              <a:spcAft>
                <a:spcPts val="0"/>
              </a:spcAft>
              <a:buClr>
                <a:srgbClr val="000000"/>
              </a:buClr>
              <a:buSzPts val="6000"/>
              <a:buFont typeface="Helvetica Neue"/>
              <a:buChar char="•"/>
              <a:defRPr sz="4800"/>
            </a:lvl3pPr>
            <a:lvl4pPr marL="1828800" lvl="3" indent="-609600" algn="l">
              <a:lnSpc>
                <a:spcPct val="100000"/>
              </a:lnSpc>
              <a:spcBef>
                <a:spcPts val="5900"/>
              </a:spcBef>
              <a:spcAft>
                <a:spcPts val="0"/>
              </a:spcAft>
              <a:buClr>
                <a:srgbClr val="000000"/>
              </a:buClr>
              <a:buSzPts val="6000"/>
              <a:buFont typeface="Helvetica Neue"/>
              <a:buChar char="•"/>
              <a:defRPr sz="4800"/>
            </a:lvl4pPr>
            <a:lvl5pPr marL="2286000" lvl="4" indent="-609600" algn="l">
              <a:lnSpc>
                <a:spcPct val="100000"/>
              </a:lnSpc>
              <a:spcBef>
                <a:spcPts val="5900"/>
              </a:spcBef>
              <a:spcAft>
                <a:spcPts val="0"/>
              </a:spcAft>
              <a:buClr>
                <a:srgbClr val="000000"/>
              </a:buClr>
              <a:buSzPts val="6000"/>
              <a:buFont typeface="Helvetica Neue"/>
              <a:buChar char="•"/>
              <a:defRPr sz="4800"/>
            </a:lvl5pPr>
            <a:lvl6pPr marL="2743200" lvl="5" indent="-371475" algn="l">
              <a:lnSpc>
                <a:spcPct val="100000"/>
              </a:lnSpc>
              <a:spcBef>
                <a:spcPts val="5900"/>
              </a:spcBef>
              <a:spcAft>
                <a:spcPts val="0"/>
              </a:spcAft>
              <a:buClr>
                <a:srgbClr val="000000"/>
              </a:buClr>
              <a:buSzPts val="2250"/>
              <a:buChar char="•"/>
              <a:defRPr/>
            </a:lvl6pPr>
            <a:lvl7pPr marL="3200400" lvl="6" indent="-371475" algn="l">
              <a:lnSpc>
                <a:spcPct val="100000"/>
              </a:lnSpc>
              <a:spcBef>
                <a:spcPts val="5900"/>
              </a:spcBef>
              <a:spcAft>
                <a:spcPts val="0"/>
              </a:spcAft>
              <a:buClr>
                <a:srgbClr val="000000"/>
              </a:buClr>
              <a:buSzPts val="2250"/>
              <a:buChar char="•"/>
              <a:defRPr/>
            </a:lvl7pPr>
            <a:lvl8pPr marL="3657600" lvl="7" indent="-371475" algn="l">
              <a:lnSpc>
                <a:spcPct val="100000"/>
              </a:lnSpc>
              <a:spcBef>
                <a:spcPts val="5900"/>
              </a:spcBef>
              <a:spcAft>
                <a:spcPts val="0"/>
              </a:spcAft>
              <a:buClr>
                <a:srgbClr val="000000"/>
              </a:buClr>
              <a:buSzPts val="2250"/>
              <a:buChar char="•"/>
              <a:defRPr/>
            </a:lvl8pPr>
            <a:lvl9pPr marL="4114800" lvl="8" indent="-371475" algn="l">
              <a:lnSpc>
                <a:spcPct val="100000"/>
              </a:lnSpc>
              <a:spcBef>
                <a:spcPts val="5900"/>
              </a:spcBef>
              <a:spcAft>
                <a:spcPts val="0"/>
              </a:spcAft>
              <a:buClr>
                <a:srgbClr val="000000"/>
              </a:buClr>
              <a:buSzPts val="2250"/>
              <a:buChar char="•"/>
              <a:defRPr/>
            </a:lvl9pPr>
          </a:lstStyle>
          <a:p>
            <a:endParaRPr/>
          </a:p>
        </p:txBody>
      </p:sp>
      <p:sp>
        <p:nvSpPr>
          <p:cNvPr id="78" name="Google Shape;78;p17"/>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2400" b="0">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689100" y="355600"/>
            <a:ext cx="21005799" cy="2286000"/>
          </a:xfrm>
          <a:prstGeom prst="rect">
            <a:avLst/>
          </a:prstGeom>
          <a:noFill/>
          <a:ln>
            <a:noFill/>
          </a:ln>
        </p:spPr>
        <p:txBody>
          <a:bodyPr spcFirstLastPara="1" wrap="square" lIns="50800" tIns="50800" rIns="50800" bIns="50800" anchor="ctr" anchorCtr="0"/>
          <a:lstStyle>
            <a:lvl1pPr marR="0" lvl="0"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1pPr>
            <a:lvl2pPr marR="0" lvl="1"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2pPr>
            <a:lvl3pPr marR="0" lvl="2"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3pPr>
            <a:lvl4pPr marR="0" lvl="3"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4pPr>
            <a:lvl5pPr marR="0" lvl="4"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5pPr>
            <a:lvl6pPr marR="0" lvl="5"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6pPr>
            <a:lvl7pPr marR="0" lvl="6"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7pPr>
            <a:lvl8pPr marR="0" lvl="7"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8pPr>
            <a:lvl9pPr marR="0" lvl="8" algn="ctr" rtl="0">
              <a:lnSpc>
                <a:spcPct val="100000"/>
              </a:lnSpc>
              <a:spcBef>
                <a:spcPts val="0"/>
              </a:spcBef>
              <a:spcAft>
                <a:spcPts val="0"/>
              </a:spcAft>
              <a:buClr>
                <a:srgbClr val="000000"/>
              </a:buClr>
              <a:buSzPts val="11200"/>
              <a:buFont typeface="Helvetica Neue"/>
              <a:buNone/>
              <a:defRPr sz="11200" b="0"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
          <p:cNvSpPr txBox="1">
            <a:spLocks noGrp="1"/>
          </p:cNvSpPr>
          <p:nvPr>
            <p:ph type="body" idx="1"/>
          </p:nvPr>
        </p:nvSpPr>
        <p:spPr>
          <a:xfrm>
            <a:off x="1689100" y="3149600"/>
            <a:ext cx="21005799" cy="9296400"/>
          </a:xfrm>
          <a:prstGeom prst="rect">
            <a:avLst/>
          </a:prstGeom>
          <a:noFill/>
          <a:ln>
            <a:noFill/>
          </a:ln>
        </p:spPr>
        <p:txBody>
          <a:bodyPr spcFirstLastPara="1" wrap="square" lIns="50800" tIns="50800" rIns="50800" bIns="50800" anchor="ctr" anchorCtr="0"/>
          <a:lstStyle>
            <a:lvl1pPr marL="457200" marR="0" lvl="0"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1pPr>
            <a:lvl2pPr marL="914400" marR="0" lvl="1"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2pPr>
            <a:lvl3pPr marL="1371600" marR="0" lvl="2"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3pPr>
            <a:lvl4pPr marL="1828800" marR="0" lvl="3"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4pPr>
            <a:lvl5pPr marL="2286000" marR="0" lvl="4"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5pPr>
            <a:lvl6pPr marL="2743200" marR="0" lvl="5"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6pPr>
            <a:lvl7pPr marL="3200400" marR="0" lvl="6"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7pPr>
            <a:lvl8pPr marL="3657600" marR="0" lvl="7"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8pPr>
            <a:lvl9pPr marL="4114800" marR="0" lvl="8" indent="-641350" algn="l" rtl="0">
              <a:lnSpc>
                <a:spcPct val="100000"/>
              </a:lnSpc>
              <a:spcBef>
                <a:spcPts val="5900"/>
              </a:spcBef>
              <a:spcAft>
                <a:spcPts val="0"/>
              </a:spcAft>
              <a:buClr>
                <a:srgbClr val="000000"/>
              </a:buClr>
              <a:buSzPts val="6500"/>
              <a:buFont typeface="Helvetica Neue"/>
              <a:buChar char="•"/>
              <a:defRPr sz="52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
          <p:cNvSpPr txBox="1">
            <a:spLocks noGrp="1"/>
          </p:cNvSpPr>
          <p:nvPr>
            <p:ph type="sldNum" idx="12"/>
          </p:nvPr>
        </p:nvSpPr>
        <p:spPr>
          <a:xfrm>
            <a:off x="11959031" y="13081000"/>
            <a:ext cx="453238" cy="461059"/>
          </a:xfrm>
          <a:prstGeom prst="rect">
            <a:avLst/>
          </a:prstGeom>
          <a:noFill/>
          <a:ln>
            <a:noFill/>
          </a:ln>
        </p:spPr>
        <p:txBody>
          <a:bodyPr spcFirstLastPara="1" wrap="square" lIns="50800" tIns="50800" rIns="50800" bIns="50800" anchor="t" anchorCtr="0">
            <a:no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70" r:id="rId15"/>
    <p:sldLayoutId id="214748367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digitalcloudinc.com/" TargetMode="External"/><Relationship Id="rId4" Type="http://schemas.openxmlformats.org/officeDocument/2006/relationships/hyperlink" Target="mailto:spavan@digitalcloudinc.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5"/>
        <p:cNvGrpSpPr/>
        <p:nvPr/>
      </p:nvGrpSpPr>
      <p:grpSpPr>
        <a:xfrm>
          <a:off x="0" y="0"/>
          <a:ext cx="0" cy="0"/>
          <a:chOff x="0" y="0"/>
          <a:chExt cx="0" cy="0"/>
        </a:xfrm>
      </p:grpSpPr>
      <p:sp>
        <p:nvSpPr>
          <p:cNvPr id="120" name="Google Shape;120;p26"/>
          <p:cNvSpPr txBox="1"/>
          <p:nvPr/>
        </p:nvSpPr>
        <p:spPr>
          <a:xfrm>
            <a:off x="635771" y="12825046"/>
            <a:ext cx="4170691" cy="890953"/>
          </a:xfrm>
          <a:prstGeom prst="rect">
            <a:avLst/>
          </a:prstGeom>
          <a:noFill/>
          <a:ln>
            <a:noFill/>
          </a:ln>
        </p:spPr>
        <p:txBody>
          <a:bodyPr spcFirstLastPara="1" wrap="square" lIns="23800" tIns="23800" rIns="23800" bIns="23800" anchor="t" anchorCtr="0">
            <a:noAutofit/>
          </a:bodyPr>
          <a:lstStyle/>
          <a:p>
            <a:pPr marL="0" marR="0" lvl="0" indent="0" algn="l" rtl="0">
              <a:lnSpc>
                <a:spcPct val="100000"/>
              </a:lnSpc>
              <a:spcBef>
                <a:spcPts val="0"/>
              </a:spcBef>
              <a:spcAft>
                <a:spcPts val="0"/>
              </a:spcAft>
              <a:buClr>
                <a:srgbClr val="FFFFFF"/>
              </a:buClr>
              <a:buSzPts val="2600"/>
              <a:buFont typeface="Roboto Light"/>
              <a:buNone/>
            </a:pPr>
            <a:r>
              <a:rPr lang="en-US" sz="2800" dirty="0">
                <a:solidFill>
                  <a:srgbClr val="FFFFFF"/>
                </a:solidFill>
                <a:latin typeface="Avenir Next" panose="020B0503020202020204" pitchFamily="34" charset="0"/>
                <a:ea typeface="Roboto Light"/>
                <a:cs typeface="Helvetica Neue"/>
                <a:sym typeface="Roboto Light"/>
              </a:rPr>
              <a:t>Start-Up Visa Program </a:t>
            </a:r>
            <a:endParaRPr sz="2800" b="1" i="0" u="none" strike="noStrike" cap="none" dirty="0">
              <a:solidFill>
                <a:srgbClr val="000000"/>
              </a:solidFill>
              <a:latin typeface="Avenir Next" panose="020B0503020202020204" pitchFamily="34" charset="0"/>
              <a:ea typeface="Helvetica Neue"/>
              <a:cs typeface="Helvetica Neue"/>
              <a:sym typeface="Helvetica Neue"/>
            </a:endParaRPr>
          </a:p>
          <a:p>
            <a:pPr marL="0" marR="0" lvl="0" indent="0" algn="l" rtl="0">
              <a:lnSpc>
                <a:spcPct val="100000"/>
              </a:lnSpc>
              <a:spcBef>
                <a:spcPts val="0"/>
              </a:spcBef>
              <a:spcAft>
                <a:spcPts val="0"/>
              </a:spcAft>
              <a:buClr>
                <a:srgbClr val="FFFFFF"/>
              </a:buClr>
              <a:buSzPts val="2600"/>
              <a:buFont typeface="Roboto"/>
              <a:buNone/>
            </a:pPr>
            <a:r>
              <a:rPr lang="en-US" sz="2800" b="1" i="0" u="none" strike="noStrike" cap="none" dirty="0">
                <a:solidFill>
                  <a:srgbClr val="FFFFFF"/>
                </a:solidFill>
                <a:latin typeface="Avenir Next" panose="020B0503020202020204" pitchFamily="34" charset="0"/>
                <a:ea typeface="Roboto"/>
                <a:cs typeface="Roboto"/>
                <a:sym typeface="Roboto"/>
              </a:rPr>
              <a:t>Pitch Deck </a:t>
            </a:r>
            <a:r>
              <a:rPr lang="en-US" sz="2800" b="1" i="0" u="none" strike="noStrike" cap="none" dirty="0" smtClean="0">
                <a:solidFill>
                  <a:srgbClr val="FFFFFF"/>
                </a:solidFill>
                <a:latin typeface="Avenir Next" panose="020B0503020202020204" pitchFamily="34" charset="0"/>
                <a:ea typeface="Roboto"/>
                <a:cs typeface="Roboto"/>
                <a:sym typeface="Roboto"/>
              </a:rPr>
              <a:t>– 20</a:t>
            </a:r>
            <a:r>
              <a:rPr lang="en-US" sz="2800" b="1" i="0" u="none" strike="noStrike" cap="none" baseline="30000" dirty="0" smtClean="0">
                <a:solidFill>
                  <a:srgbClr val="FFFFFF"/>
                </a:solidFill>
                <a:latin typeface="Avenir Next" panose="020B0503020202020204" pitchFamily="34" charset="0"/>
                <a:ea typeface="Roboto"/>
                <a:cs typeface="Roboto"/>
                <a:sym typeface="Roboto"/>
              </a:rPr>
              <a:t>th</a:t>
            </a:r>
            <a:r>
              <a:rPr lang="en-US" sz="2800" b="1" i="0" u="none" strike="noStrike" cap="none" dirty="0" smtClean="0">
                <a:solidFill>
                  <a:srgbClr val="FFFFFF"/>
                </a:solidFill>
                <a:latin typeface="Avenir Next" panose="020B0503020202020204" pitchFamily="34" charset="0"/>
                <a:ea typeface="Roboto"/>
                <a:cs typeface="Roboto"/>
                <a:sym typeface="Roboto"/>
              </a:rPr>
              <a:t> September, 2021</a:t>
            </a:r>
            <a:endParaRPr lang="en-US" sz="2800" b="1" dirty="0">
              <a:solidFill>
                <a:srgbClr val="FFFFFF"/>
              </a:solidFill>
              <a:latin typeface="Avenir Next" panose="020B0503020202020204" pitchFamily="34" charset="0"/>
              <a:ea typeface="Roboto"/>
              <a:cs typeface="Roboto"/>
              <a:sym typeface="Roboto"/>
            </a:endParaRPr>
          </a:p>
          <a:p>
            <a:pPr marL="0" marR="0" lvl="0" indent="0" algn="l" rtl="0">
              <a:lnSpc>
                <a:spcPct val="100000"/>
              </a:lnSpc>
              <a:spcBef>
                <a:spcPts val="0"/>
              </a:spcBef>
              <a:spcAft>
                <a:spcPts val="0"/>
              </a:spcAft>
              <a:buClr>
                <a:srgbClr val="FFFFFF"/>
              </a:buClr>
              <a:buSzPts val="2600"/>
              <a:buFont typeface="Roboto"/>
              <a:buNone/>
            </a:pPr>
            <a:endParaRPr sz="3000" b="1" i="0" u="none" strike="noStrike" cap="none" dirty="0">
              <a:solidFill>
                <a:srgbClr val="000000"/>
              </a:solidFill>
              <a:latin typeface="Avenir Next" panose="020B0503020202020204" pitchFamily="34" charset="0"/>
              <a:ea typeface="Roboto"/>
              <a:cs typeface="Roboto"/>
              <a:sym typeface="Roboto"/>
            </a:endParaRPr>
          </a:p>
        </p:txBody>
      </p:sp>
      <p:cxnSp>
        <p:nvCxnSpPr>
          <p:cNvPr id="121" name="Google Shape;121;p26"/>
          <p:cNvCxnSpPr>
            <a:cxnSpLocks/>
          </p:cNvCxnSpPr>
          <p:nvPr/>
        </p:nvCxnSpPr>
        <p:spPr>
          <a:xfrm>
            <a:off x="635773" y="12179397"/>
            <a:ext cx="4533821" cy="1"/>
          </a:xfrm>
          <a:prstGeom prst="straightConnector1">
            <a:avLst/>
          </a:prstGeom>
          <a:noFill/>
          <a:ln w="9525" cap="flat" cmpd="sng">
            <a:solidFill>
              <a:srgbClr val="FFFFFF"/>
            </a:solidFill>
            <a:prstDash val="solid"/>
            <a:miter lim="8000"/>
            <a:headEnd type="none" w="sm" len="sm"/>
            <a:tailEnd type="none" w="sm" len="sm"/>
          </a:ln>
        </p:spPr>
      </p:cxnSp>
      <p:sp>
        <p:nvSpPr>
          <p:cNvPr id="12" name="Google Shape;122;p26">
            <a:extLst>
              <a:ext uri="{FF2B5EF4-FFF2-40B4-BE49-F238E27FC236}">
                <a16:creationId xmlns:a16="http://schemas.microsoft.com/office/drawing/2014/main" xmlns="" id="{35E4CEA6-368F-164C-B9A1-6E85146DE7B5}"/>
              </a:ext>
            </a:extLst>
          </p:cNvPr>
          <p:cNvSpPr txBox="1"/>
          <p:nvPr/>
        </p:nvSpPr>
        <p:spPr>
          <a:xfrm>
            <a:off x="4404856" y="5920740"/>
            <a:ext cx="17335003" cy="1531621"/>
          </a:xfrm>
          <a:prstGeom prst="rect">
            <a:avLst/>
          </a:prstGeom>
          <a:noFill/>
          <a:ln>
            <a:noFill/>
          </a:ln>
        </p:spPr>
        <p:txBody>
          <a:bodyPr spcFirstLastPara="1" wrap="square" lIns="50800" tIns="50800" rIns="50800" bIns="50800" anchor="ctr" anchorCtr="0">
            <a:noAutofit/>
          </a:bodyPr>
          <a:lstStyle/>
          <a:p>
            <a:pPr marL="0" marR="0" lvl="0" indent="0" algn="ctr" rtl="0">
              <a:lnSpc>
                <a:spcPct val="70000"/>
              </a:lnSpc>
              <a:spcBef>
                <a:spcPts val="0"/>
              </a:spcBef>
              <a:spcAft>
                <a:spcPts val="0"/>
              </a:spcAft>
              <a:buClr>
                <a:srgbClr val="FFFFFF"/>
              </a:buClr>
              <a:buSzPts val="11000"/>
              <a:buFont typeface="Roboto"/>
              <a:buNone/>
            </a:pPr>
            <a:r>
              <a:rPr lang="en-US" sz="8000" b="1" dirty="0" smtClean="0">
                <a:solidFill>
                  <a:srgbClr val="FFFFFF"/>
                </a:solidFill>
                <a:latin typeface="Proxima Nova" panose="02000506030000020004" pitchFamily="2" charset="0"/>
                <a:ea typeface="Roboto"/>
                <a:cs typeface="Roboto"/>
                <a:sym typeface="Roboto"/>
              </a:rPr>
              <a:t> </a:t>
            </a:r>
          </a:p>
          <a:p>
            <a:pPr marL="0" marR="0" lvl="0" indent="0" algn="ctr" rtl="0">
              <a:lnSpc>
                <a:spcPct val="70000"/>
              </a:lnSpc>
              <a:spcBef>
                <a:spcPts val="0"/>
              </a:spcBef>
              <a:spcAft>
                <a:spcPts val="0"/>
              </a:spcAft>
              <a:buClr>
                <a:srgbClr val="FFFFFF"/>
              </a:buClr>
              <a:buSzPts val="11000"/>
              <a:buFont typeface="Roboto"/>
              <a:buNone/>
            </a:pPr>
            <a:endParaRPr lang="en-US" sz="8000" b="1" dirty="0" smtClean="0">
              <a:solidFill>
                <a:srgbClr val="FFFFFF"/>
              </a:solidFill>
              <a:latin typeface="Proxima Nova" panose="02000506030000020004" pitchFamily="2" charset="0"/>
              <a:ea typeface="Roboto"/>
              <a:cs typeface="Roboto"/>
              <a:sym typeface="Roboto"/>
            </a:endParaRPr>
          </a:p>
          <a:p>
            <a:pPr marL="0" marR="0" lvl="0" indent="0" algn="ctr" rtl="0">
              <a:lnSpc>
                <a:spcPct val="70000"/>
              </a:lnSpc>
              <a:spcBef>
                <a:spcPts val="0"/>
              </a:spcBef>
              <a:spcAft>
                <a:spcPts val="0"/>
              </a:spcAft>
              <a:buClr>
                <a:srgbClr val="FFFFFF"/>
              </a:buClr>
              <a:buSzPts val="11000"/>
              <a:buFont typeface="Roboto"/>
              <a:buNone/>
            </a:pPr>
            <a:r>
              <a:rPr lang="en-US" sz="8000" dirty="0" smtClean="0">
                <a:solidFill>
                  <a:srgbClr val="FFFFFF"/>
                </a:solidFill>
                <a:latin typeface="Segoe UI" pitchFamily="34" charset="0"/>
                <a:ea typeface="Roboto"/>
                <a:cs typeface="Segoe UI" pitchFamily="34" charset="0"/>
                <a:sym typeface="Roboto"/>
              </a:rPr>
              <a:t>Digital Cloud ERP Solutions Ltd. </a:t>
            </a:r>
          </a:p>
          <a:p>
            <a:pPr marL="0" marR="0" lvl="0" indent="0" algn="ctr" rtl="0">
              <a:lnSpc>
                <a:spcPct val="70000"/>
              </a:lnSpc>
              <a:spcBef>
                <a:spcPts val="0"/>
              </a:spcBef>
              <a:spcAft>
                <a:spcPts val="0"/>
              </a:spcAft>
              <a:buClr>
                <a:srgbClr val="FFFFFF"/>
              </a:buClr>
              <a:buSzPts val="11000"/>
              <a:buFont typeface="Roboto"/>
              <a:buNone/>
            </a:pPr>
            <a:r>
              <a:rPr lang="en-US" sz="8000" b="1" dirty="0" smtClean="0">
                <a:solidFill>
                  <a:srgbClr val="FFFFFF"/>
                </a:solidFill>
                <a:latin typeface="Proxima Nova" panose="02000506030000020004" pitchFamily="2" charset="0"/>
                <a:ea typeface="Roboto"/>
                <a:cs typeface="Roboto"/>
                <a:sym typeface="Roboto"/>
              </a:rPr>
              <a:t> </a:t>
            </a:r>
            <a:endParaRPr lang="en-US" sz="8000" b="1" dirty="0">
              <a:solidFill>
                <a:srgbClr val="FFFFFF"/>
              </a:solidFill>
              <a:latin typeface="Proxima Nova" panose="02000506030000020004" pitchFamily="2" charset="0"/>
              <a:ea typeface="Roboto"/>
              <a:cs typeface="Roboto"/>
              <a:sym typeface="Roboto"/>
            </a:endParaRPr>
          </a:p>
        </p:txBody>
      </p:sp>
      <p:sp>
        <p:nvSpPr>
          <p:cNvPr id="10" name="Google Shape;122;p26">
            <a:extLst>
              <a:ext uri="{FF2B5EF4-FFF2-40B4-BE49-F238E27FC236}">
                <a16:creationId xmlns:a16="http://schemas.microsoft.com/office/drawing/2014/main" xmlns="" id="{03B2DB1D-BE67-FC4D-9681-EC7361E4C95E}"/>
              </a:ext>
            </a:extLst>
          </p:cNvPr>
          <p:cNvSpPr txBox="1"/>
          <p:nvPr/>
        </p:nvSpPr>
        <p:spPr>
          <a:xfrm>
            <a:off x="6039605" y="7338060"/>
            <a:ext cx="13036311" cy="2377440"/>
          </a:xfrm>
          <a:prstGeom prst="rect">
            <a:avLst/>
          </a:prstGeom>
          <a:noFill/>
          <a:ln>
            <a:noFill/>
          </a:ln>
        </p:spPr>
        <p:txBody>
          <a:bodyPr spcFirstLastPara="1" wrap="square" lIns="50800" tIns="50800" rIns="50800" bIns="50800" anchor="t" anchorCtr="0">
            <a:noAutofit/>
          </a:bodyPr>
          <a:lstStyle/>
          <a:p>
            <a:pPr marL="0" marR="0" lvl="0" indent="0" algn="ctr" rtl="0">
              <a:lnSpc>
                <a:spcPct val="70000"/>
              </a:lnSpc>
              <a:spcBef>
                <a:spcPts val="0"/>
              </a:spcBef>
              <a:spcAft>
                <a:spcPts val="0"/>
              </a:spcAft>
              <a:buClr>
                <a:srgbClr val="FFFFFF"/>
              </a:buClr>
              <a:buSzPts val="11000"/>
              <a:buFont typeface="Roboto"/>
              <a:buNone/>
            </a:pPr>
            <a:endParaRPr lang="en-US" sz="5500" dirty="0" smtClean="0">
              <a:solidFill>
                <a:srgbClr val="FFFFFF"/>
              </a:solidFill>
              <a:latin typeface="Proxima Nova" panose="02000506030000020004" pitchFamily="2" charset="0"/>
              <a:ea typeface="Roboto"/>
              <a:cs typeface="Roboto"/>
              <a:sym typeface="Roboto"/>
            </a:endParaRPr>
          </a:p>
          <a:p>
            <a:pPr marL="0" marR="0" lvl="0" indent="0" algn="ctr" rtl="0">
              <a:lnSpc>
                <a:spcPct val="70000"/>
              </a:lnSpc>
              <a:spcBef>
                <a:spcPts val="0"/>
              </a:spcBef>
              <a:spcAft>
                <a:spcPts val="0"/>
              </a:spcAft>
              <a:buClr>
                <a:srgbClr val="FFFFFF"/>
              </a:buClr>
              <a:buSzPts val="11000"/>
              <a:buFont typeface="Roboto"/>
              <a:buNone/>
            </a:pPr>
            <a:endParaRPr lang="en-US" sz="5500" dirty="0" smtClean="0">
              <a:solidFill>
                <a:srgbClr val="FFFFFF"/>
              </a:solidFill>
              <a:latin typeface="Proxima Nova" panose="02000506030000020004" pitchFamily="2" charset="0"/>
              <a:ea typeface="Roboto"/>
              <a:cs typeface="Roboto"/>
              <a:sym typeface="Roboto"/>
            </a:endParaRPr>
          </a:p>
          <a:p>
            <a:pPr marL="0" marR="0" lvl="0" indent="0" algn="ctr" rtl="0">
              <a:lnSpc>
                <a:spcPct val="70000"/>
              </a:lnSpc>
              <a:spcBef>
                <a:spcPts val="0"/>
              </a:spcBef>
              <a:spcAft>
                <a:spcPts val="0"/>
              </a:spcAft>
              <a:buClr>
                <a:srgbClr val="FFFFFF"/>
              </a:buClr>
              <a:buSzPts val="11000"/>
              <a:buFont typeface="Roboto"/>
              <a:buNone/>
            </a:pPr>
            <a:r>
              <a:rPr lang="en-US" sz="5400" dirty="0" smtClean="0">
                <a:solidFill>
                  <a:srgbClr val="FFFFFF"/>
                </a:solidFill>
                <a:latin typeface="Segoe UI" pitchFamily="34" charset="0"/>
                <a:ea typeface="Roboto"/>
                <a:cs typeface="Segoe UI" pitchFamily="34" charset="0"/>
                <a:sym typeface="Roboto"/>
              </a:rPr>
              <a:t>INDIA, CANADA &amp; USA  </a:t>
            </a:r>
            <a:endParaRPr lang="en-US" sz="5400" dirty="0">
              <a:solidFill>
                <a:srgbClr val="FFFFFF"/>
              </a:solidFill>
              <a:latin typeface="Segoe UI" pitchFamily="34" charset="0"/>
              <a:ea typeface="Roboto"/>
              <a:cs typeface="Segoe UI" pitchFamily="34" charset="0"/>
              <a:sym typeface="Roboto"/>
            </a:endParaRPr>
          </a:p>
          <a:p>
            <a:pPr marL="0" marR="0" lvl="0" indent="0" algn="ctr" rtl="0">
              <a:lnSpc>
                <a:spcPct val="70000"/>
              </a:lnSpc>
              <a:spcBef>
                <a:spcPts val="0"/>
              </a:spcBef>
              <a:spcAft>
                <a:spcPts val="0"/>
              </a:spcAft>
              <a:buClr>
                <a:srgbClr val="FFFFFF"/>
              </a:buClr>
              <a:buSzPts val="11000"/>
              <a:buFont typeface="Roboto"/>
              <a:buNone/>
            </a:pPr>
            <a:endParaRPr dirty="0">
              <a:latin typeface="Proxima Nova" panose="02000506030000020004" pitchFamily="2" charset="0"/>
            </a:endParaRPr>
          </a:p>
        </p:txBody>
      </p:sp>
      <p:grpSp>
        <p:nvGrpSpPr>
          <p:cNvPr id="9" name="Group 8">
            <a:extLst>
              <a:ext uri="{FF2B5EF4-FFF2-40B4-BE49-F238E27FC236}">
                <a16:creationId xmlns:a16="http://schemas.microsoft.com/office/drawing/2014/main" xmlns="" id="{E5D291BF-F176-3446-8D28-D9E64F250511}"/>
              </a:ext>
            </a:extLst>
          </p:cNvPr>
          <p:cNvGrpSpPr/>
          <p:nvPr/>
        </p:nvGrpSpPr>
        <p:grpSpPr>
          <a:xfrm>
            <a:off x="7334664" y="2278049"/>
            <a:ext cx="9760392" cy="3518455"/>
            <a:chOff x="7311804" y="2544415"/>
            <a:chExt cx="9760392" cy="3518455"/>
          </a:xfrm>
        </p:grpSpPr>
        <p:sp>
          <p:nvSpPr>
            <p:cNvPr id="13" name="Google Shape;122;p26">
              <a:extLst>
                <a:ext uri="{FF2B5EF4-FFF2-40B4-BE49-F238E27FC236}">
                  <a16:creationId xmlns:a16="http://schemas.microsoft.com/office/drawing/2014/main" xmlns="" id="{3ED13D80-92A7-F140-BF50-414BBE3FFCA2}"/>
                </a:ext>
              </a:extLst>
            </p:cNvPr>
            <p:cNvSpPr txBox="1"/>
            <p:nvPr/>
          </p:nvSpPr>
          <p:spPr>
            <a:xfrm>
              <a:off x="7311804" y="3677478"/>
              <a:ext cx="9760392" cy="1848677"/>
            </a:xfrm>
            <a:prstGeom prst="rect">
              <a:avLst/>
            </a:prstGeom>
            <a:noFill/>
            <a:ln>
              <a:noFill/>
              <a:prstDash val="sysDash"/>
            </a:ln>
          </p:spPr>
          <p:txBody>
            <a:bodyPr spcFirstLastPara="1" wrap="square" lIns="50800" tIns="50800" rIns="50800" bIns="50800" anchor="ctr" anchorCtr="0">
              <a:noAutofit/>
            </a:bodyPr>
            <a:lstStyle/>
            <a:p>
              <a:pPr marL="0" marR="0" lvl="0" indent="0" algn="ctr" rtl="0">
                <a:lnSpc>
                  <a:spcPct val="70000"/>
                </a:lnSpc>
                <a:spcBef>
                  <a:spcPts val="0"/>
                </a:spcBef>
                <a:spcAft>
                  <a:spcPts val="0"/>
                </a:spcAft>
                <a:buClr>
                  <a:srgbClr val="FFFFFF"/>
                </a:buClr>
                <a:buSzPts val="11000"/>
                <a:buFont typeface="Roboto"/>
                <a:buNone/>
              </a:pPr>
              <a:endParaRPr lang="en-US" sz="11500" b="1" dirty="0">
                <a:solidFill>
                  <a:srgbClr val="FFFFFF"/>
                </a:solidFill>
                <a:latin typeface="Proxima Nova" panose="02000506030000020004" pitchFamily="2" charset="0"/>
                <a:ea typeface="Roboto"/>
                <a:cs typeface="Roboto"/>
                <a:sym typeface="Roboto"/>
              </a:endParaRPr>
            </a:p>
            <a:p>
              <a:pPr marL="0" marR="0" lvl="0" indent="0" algn="ctr" rtl="0">
                <a:lnSpc>
                  <a:spcPct val="70000"/>
                </a:lnSpc>
                <a:spcBef>
                  <a:spcPts val="0"/>
                </a:spcBef>
                <a:spcAft>
                  <a:spcPts val="0"/>
                </a:spcAft>
                <a:buClr>
                  <a:srgbClr val="FFFFFF"/>
                </a:buClr>
                <a:buSzPts val="11000"/>
                <a:buFont typeface="Roboto"/>
                <a:buNone/>
              </a:pPr>
              <a:endParaRPr lang="en-US" sz="11500" b="1" dirty="0">
                <a:solidFill>
                  <a:srgbClr val="FFFFFF"/>
                </a:solidFill>
                <a:latin typeface="Proxima Nova" panose="02000506030000020004" pitchFamily="2" charset="0"/>
                <a:ea typeface="Roboto"/>
                <a:cs typeface="Roboto"/>
                <a:sym typeface="Roboto"/>
              </a:endParaRPr>
            </a:p>
          </p:txBody>
        </p:sp>
        <p:sp>
          <p:nvSpPr>
            <p:cNvPr id="8" name="Rounded Rectangle 7">
              <a:extLst>
                <a:ext uri="{FF2B5EF4-FFF2-40B4-BE49-F238E27FC236}">
                  <a16:creationId xmlns:a16="http://schemas.microsoft.com/office/drawing/2014/main" xmlns="" id="{85C3BC47-14C3-8E48-A212-1DA09392FD8B}"/>
                </a:ext>
              </a:extLst>
            </p:cNvPr>
            <p:cNvSpPr/>
            <p:nvPr/>
          </p:nvSpPr>
          <p:spPr>
            <a:xfrm>
              <a:off x="7911548" y="2544415"/>
              <a:ext cx="8567530" cy="351845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panose="02000506030000020004" pitchFamily="2" charset="0"/>
              </a:endParaRPr>
            </a:p>
          </p:txBody>
        </p:sp>
      </p:grpSp>
      <p:pic>
        <p:nvPicPr>
          <p:cNvPr id="11" name="Picture 10" descr="DigitalCloudLogo2.png"/>
          <p:cNvPicPr>
            <a:picLocks noChangeAspect="1"/>
          </p:cNvPicPr>
          <p:nvPr/>
        </p:nvPicPr>
        <p:blipFill>
          <a:blip r:embed="rId4"/>
          <a:stretch>
            <a:fillRect/>
          </a:stretch>
        </p:blipFill>
        <p:spPr>
          <a:xfrm>
            <a:off x="10416538" y="2304756"/>
            <a:ext cx="3109547" cy="34347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Parent Company</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743200"/>
            <a:ext cx="22894497" cy="10652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are the current revenues of the parent company?</a:t>
            </a:r>
            <a:endParaRPr lang="en-US" sz="2800" b="1"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US" sz="2800" dirty="0" smtClean="0">
                <a:latin typeface="Calibri" pitchFamily="34" charset="0"/>
              </a:rPr>
              <a:t>Though we have incorporated in India in May 2020, We have started Business Operations this year in June 2021, hence current year projection of revenue is unknown at this time. </a:t>
            </a:r>
          </a:p>
          <a:p>
            <a:endParaRPr lang="en-US" sz="2800" dirty="0" smtClean="0">
              <a:latin typeface="Calibri" pitchFamily="34" charset="0"/>
            </a:endParaRPr>
          </a:p>
          <a:p>
            <a:pPr lvl="1"/>
            <a:r>
              <a:rPr lang="en-CA" sz="2800" b="1" dirty="0" smtClean="0">
                <a:latin typeface="Calibri" pitchFamily="34" charset="0"/>
              </a:rPr>
              <a:t>What are the key drivers of this revenue? </a:t>
            </a:r>
          </a:p>
          <a:p>
            <a:pPr lvl="1"/>
            <a:endParaRPr lang="en-US" sz="2800" dirty="0" smtClean="0">
              <a:latin typeface="Calibri" pitchFamily="34" charset="0"/>
            </a:endParaRPr>
          </a:p>
          <a:p>
            <a:r>
              <a:rPr lang="en-CA" sz="2800" dirty="0" smtClean="0">
                <a:latin typeface="Calibri" pitchFamily="34" charset="0"/>
              </a:rPr>
              <a:t>Our main Key Drivers for Revenue are as follows:</a:t>
            </a:r>
            <a:endParaRPr lang="en-US" sz="2800" dirty="0" smtClean="0">
              <a:latin typeface="Calibri" pitchFamily="34" charset="0"/>
            </a:endParaRPr>
          </a:p>
          <a:p>
            <a:pPr lvl="2">
              <a:buFont typeface="Arial" pitchFamily="34" charset="0"/>
              <a:buChar char="•"/>
            </a:pPr>
            <a:r>
              <a:rPr lang="en-CA" sz="2800" dirty="0" smtClean="0">
                <a:latin typeface="Calibri" pitchFamily="34" charset="0"/>
              </a:rPr>
              <a:t>    Sales </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Marketing</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High Quality IT Services with low costs (in turn building customer loyalty)</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Competitive Support  Team</a:t>
            </a:r>
            <a:endParaRPr lang="en-US" sz="2800" dirty="0" smtClean="0">
              <a:latin typeface="Calibri" pitchFamily="34" charset="0"/>
            </a:endParaRPr>
          </a:p>
          <a:p>
            <a:endParaRPr lang="en-US" sz="2800" dirty="0" smtClean="0">
              <a:latin typeface="Calibri" pitchFamily="34" charset="0"/>
            </a:endParaRPr>
          </a:p>
          <a:p>
            <a:pPr lvl="0"/>
            <a:r>
              <a:rPr lang="en-CA" sz="2800" b="1" dirty="0" smtClean="0">
                <a:latin typeface="Calibri" pitchFamily="34" charset="0"/>
              </a:rPr>
              <a:t>What is your current client portfolio?</a:t>
            </a:r>
            <a:endParaRPr lang="en-US" sz="2800" b="1" dirty="0" smtClean="0">
              <a:latin typeface="Calibri" pitchFamily="34" charset="0"/>
            </a:endParaRPr>
          </a:p>
          <a:p>
            <a:endParaRPr lang="en-CA" sz="2800" dirty="0" smtClean="0">
              <a:latin typeface="Calibri" pitchFamily="34" charset="0"/>
            </a:endParaRPr>
          </a:p>
          <a:p>
            <a:r>
              <a:rPr lang="en-CA" sz="2800" dirty="0" smtClean="0">
                <a:latin typeface="Calibri" pitchFamily="34" charset="0"/>
              </a:rPr>
              <a:t>Currently we are Supporting the End-Customer through an Implementation Partner.  </a:t>
            </a:r>
            <a:endParaRPr lang="en-US" sz="2800" dirty="0" smtClean="0">
              <a:latin typeface="Calibri" pitchFamily="34" charset="0"/>
            </a:endParaRPr>
          </a:p>
          <a:p>
            <a:endParaRPr lang="en-US" sz="2800" dirty="0" smtClean="0">
              <a:latin typeface="Calibri" pitchFamily="34" charset="0"/>
            </a:endParaRPr>
          </a:p>
          <a:p>
            <a:pPr lvl="4"/>
            <a:r>
              <a:rPr lang="en-CA" sz="2800" b="1" dirty="0" smtClean="0">
                <a:latin typeface="Calibri" pitchFamily="34" charset="0"/>
              </a:rPr>
              <a:t>For B2B, please indicate client names, size, location ?</a:t>
            </a:r>
            <a:endParaRPr lang="en-US" sz="2800" b="1" dirty="0" smtClean="0">
              <a:latin typeface="Calibri" pitchFamily="34" charset="0"/>
            </a:endParaRPr>
          </a:p>
          <a:p>
            <a:r>
              <a:rPr lang="en-CA" sz="2800" dirty="0" smtClean="0">
                <a:latin typeface="Calibri" pitchFamily="34" charset="0"/>
              </a:rPr>
              <a:t>Again, Currently we are Supporting the End-Customer through an Implementation Partner.  </a:t>
            </a:r>
            <a:endParaRPr lang="en-US" sz="2800" dirty="0" smtClean="0">
              <a:latin typeface="Calibri" pitchFamily="34" charset="0"/>
            </a:endParaRPr>
          </a:p>
          <a:p>
            <a:r>
              <a:rPr lang="en-CA" sz="2800" b="1" dirty="0" smtClean="0">
                <a:latin typeface="Calibri" pitchFamily="34" charset="0"/>
              </a:rPr>
              <a:t> </a:t>
            </a:r>
            <a:endParaRPr lang="en-US" sz="2800" b="1" dirty="0" smtClean="0">
              <a:latin typeface="Calibri" pitchFamily="34" charset="0"/>
            </a:endParaRPr>
          </a:p>
          <a:p>
            <a:r>
              <a:rPr lang="en-CA" sz="2800" b="1" dirty="0" smtClean="0">
                <a:latin typeface="Calibri" pitchFamily="34" charset="0"/>
              </a:rPr>
              <a:t>Are the key leaders / founder of this company supportive / involved in the proposed Canadian company?</a:t>
            </a:r>
          </a:p>
          <a:p>
            <a:endParaRPr lang="en-US" sz="2800" dirty="0" smtClean="0">
              <a:latin typeface="Calibri" pitchFamily="34" charset="0"/>
            </a:endParaRPr>
          </a:p>
          <a:p>
            <a:r>
              <a:rPr lang="en-CA" sz="2800" dirty="0" smtClean="0">
                <a:latin typeface="Calibri" pitchFamily="34" charset="0"/>
              </a:rPr>
              <a:t>Yes. I am the Founder of this Company (Mr. Pavan Kumar.S, CEO, Founder &amp; Director). </a:t>
            </a:r>
            <a:r>
              <a:rPr lang="en-US" sz="2800" dirty="0" smtClean="0">
                <a:latin typeface="Calibri" pitchFamily="34" charset="0"/>
              </a:rPr>
              <a:t>We have already incorporated our Firm in Canada under this Name: </a:t>
            </a:r>
            <a:r>
              <a:rPr lang="en-US" sz="2800" b="1" dirty="0" smtClean="0">
                <a:latin typeface="Calibri" pitchFamily="34" charset="0"/>
              </a:rPr>
              <a:t>Digital Cloud ERP Solutions Ltd. </a:t>
            </a:r>
            <a:r>
              <a:rPr lang="en-US" sz="2800" dirty="0" smtClean="0">
                <a:latin typeface="Calibri" pitchFamily="34" charset="0"/>
              </a:rPr>
              <a:t>Also we already acquired Partnership with SAP CANADA. </a:t>
            </a:r>
          </a:p>
          <a:p>
            <a:endParaRPr lang="en-US" sz="4000" dirty="0" smtClean="0"/>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1766190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Canadian Company</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651761"/>
            <a:ext cx="22894497" cy="10269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3200" b="1" dirty="0" smtClean="0">
                <a:latin typeface="Calibri" pitchFamily="34" charset="0"/>
              </a:rPr>
              <a:t>How does the proposed Canadian company differ from your parent company? </a:t>
            </a:r>
          </a:p>
          <a:p>
            <a:pPr lvl="0"/>
            <a:endParaRPr lang="en-US" sz="3200" dirty="0" smtClean="0">
              <a:latin typeface="Calibri" pitchFamily="34" charset="0"/>
            </a:endParaRPr>
          </a:p>
          <a:p>
            <a:r>
              <a:rPr lang="en-US" sz="2800" dirty="0" smtClean="0">
                <a:latin typeface="Calibri" pitchFamily="34" charset="0"/>
              </a:rPr>
              <a:t>Business Dynamics will change drastically in North America. North America Presents us with a huge opportunity. Almost all major companies in all industry sectors are from North America. </a:t>
            </a:r>
          </a:p>
          <a:p>
            <a:endParaRPr lang="en-US" sz="2800" dirty="0" smtClean="0">
              <a:latin typeface="Calibri" pitchFamily="34" charset="0"/>
            </a:endParaRPr>
          </a:p>
          <a:p>
            <a:r>
              <a:rPr lang="en-US" sz="2800" dirty="0" smtClean="0">
                <a:latin typeface="Calibri" pitchFamily="34" charset="0"/>
              </a:rPr>
              <a:t>As far as providing IT solutions are concerned, it may not differ much but the market segment for business opportunities increases by 500% in USA &amp; Canada. </a:t>
            </a:r>
          </a:p>
          <a:p>
            <a:endParaRPr lang="en-US" sz="3200" dirty="0" smtClean="0">
              <a:latin typeface="Calibri" pitchFamily="34" charset="0"/>
            </a:endParaRPr>
          </a:p>
          <a:p>
            <a:endParaRPr lang="en-US" sz="2800" dirty="0" smtClean="0">
              <a:latin typeface="Calibri" pitchFamily="34" charset="0"/>
            </a:endParaRPr>
          </a:p>
          <a:p>
            <a:pPr lvl="1"/>
            <a:r>
              <a:rPr lang="en-CA" sz="2800" b="1" dirty="0" smtClean="0">
                <a:latin typeface="Calibri" pitchFamily="34" charset="0"/>
              </a:rPr>
              <a:t>Is the solution different or the same? </a:t>
            </a:r>
          </a:p>
          <a:p>
            <a:pPr lvl="1"/>
            <a:endParaRPr lang="en-US" sz="2800" dirty="0" smtClean="0">
              <a:latin typeface="Calibri" pitchFamily="34" charset="0"/>
            </a:endParaRPr>
          </a:p>
          <a:p>
            <a:r>
              <a:rPr lang="en-US" sz="2800" dirty="0" smtClean="0">
                <a:latin typeface="Calibri" pitchFamily="34" charset="0"/>
              </a:rPr>
              <a:t>IT solutions to end client differs as the business dynamics changes in North America. Also North America is considered as a hub for innovation, hence some solutions to customers changes by the nature of business of the customers.</a:t>
            </a:r>
          </a:p>
          <a:p>
            <a:r>
              <a:rPr lang="en-US" sz="2800" dirty="0" smtClean="0">
                <a:latin typeface="Calibri" pitchFamily="34" charset="0"/>
              </a:rPr>
              <a:t> </a:t>
            </a:r>
          </a:p>
          <a:p>
            <a:r>
              <a:rPr lang="en-US" sz="2800" dirty="0" smtClean="0">
                <a:latin typeface="Calibri" pitchFamily="34" charset="0"/>
              </a:rPr>
              <a:t> </a:t>
            </a:r>
          </a:p>
          <a:p>
            <a:r>
              <a:rPr lang="en-US" sz="2800" dirty="0" smtClean="0">
                <a:latin typeface="Calibri" pitchFamily="34" charset="0"/>
              </a:rPr>
              <a:t> </a:t>
            </a:r>
            <a:r>
              <a:rPr lang="en-CA" sz="2800" b="1" dirty="0" smtClean="0">
                <a:latin typeface="Calibri" pitchFamily="34" charset="0"/>
              </a:rPr>
              <a:t>Is the target market different or the same? </a:t>
            </a:r>
          </a:p>
          <a:p>
            <a:endParaRPr lang="en-US" sz="2800" b="1" dirty="0" smtClean="0">
              <a:latin typeface="Calibri" pitchFamily="34" charset="0"/>
            </a:endParaRPr>
          </a:p>
          <a:p>
            <a:r>
              <a:rPr lang="en-US" sz="2800" dirty="0" smtClean="0">
                <a:latin typeface="Calibri" pitchFamily="34" charset="0"/>
              </a:rPr>
              <a:t>Target Market Segment is totally different. North America presents us with huge opportunity. World's best companies are in North America. Our potential customers or end clients can be related to any market segment such as any Government Sector, Any line of Business in Private Sector that relates to any Industry Sector. Whether it is Financial &amp; Banking, Retail, Utilities, Construction, Agriculture, Mining, Insurance, Media, Manufacturing, Chemicals, Consumer Products or Construction. </a:t>
            </a:r>
          </a:p>
          <a:p>
            <a:r>
              <a:rPr lang="en-US" sz="2800" dirty="0" smtClean="0">
                <a:latin typeface="Calibri" pitchFamily="34" charset="0"/>
              </a:rPr>
              <a:t> </a:t>
            </a:r>
          </a:p>
          <a:p>
            <a:r>
              <a:rPr lang="en-US" sz="2800" dirty="0" smtClean="0">
                <a:latin typeface="Calibri" pitchFamily="34" charset="0"/>
              </a:rPr>
              <a:t> </a:t>
            </a:r>
            <a:endParaRPr lang="en-US" sz="3200" dirty="0" smtClean="0">
              <a:latin typeface="Calibri" pitchFamily="34" charset="0"/>
            </a:endParaRPr>
          </a:p>
          <a:p>
            <a:endParaRPr lang="en-US" sz="3200" dirty="0" smtClean="0"/>
          </a:p>
          <a:p>
            <a:endParaRPr lang="en-US" sz="3200" dirty="0" smtClean="0"/>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3496499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Canadian Company</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651761"/>
            <a:ext cx="22894497" cy="10269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endParaRPr lang="en-US" sz="2800" dirty="0" smtClean="0">
              <a:latin typeface="Calibri" pitchFamily="34" charset="0"/>
            </a:endParaRPr>
          </a:p>
          <a:p>
            <a:r>
              <a:rPr lang="en-US" sz="2800" dirty="0" smtClean="0">
                <a:latin typeface="Calibri" pitchFamily="34" charset="0"/>
              </a:rPr>
              <a:t> </a:t>
            </a:r>
          </a:p>
          <a:p>
            <a:pPr lvl="1"/>
            <a:r>
              <a:rPr lang="en-CA" sz="2800" b="1" dirty="0" smtClean="0">
                <a:latin typeface="Calibri" pitchFamily="34" charset="0"/>
              </a:rPr>
              <a:t>Will it need to be modified slightly to meet the Canadian / North American market?</a:t>
            </a:r>
          </a:p>
          <a:p>
            <a:pPr lvl="1"/>
            <a:endParaRPr lang="en-US" sz="2800" dirty="0" smtClean="0">
              <a:latin typeface="Calibri" pitchFamily="34" charset="0"/>
            </a:endParaRPr>
          </a:p>
          <a:p>
            <a:r>
              <a:rPr lang="en-US" sz="2800" dirty="0" smtClean="0">
                <a:latin typeface="Calibri" pitchFamily="34" charset="0"/>
              </a:rPr>
              <a:t>As described previously, as a IT Solutions provider, all we need to do is to have a Competent team in all sectors such as Sales &amp; Marketing, IT solutions &amp; Operations, to meet the needs of North American Market.</a:t>
            </a:r>
          </a:p>
          <a:p>
            <a:r>
              <a:rPr lang="en-US" sz="2800" dirty="0" smtClean="0">
                <a:latin typeface="Calibri" pitchFamily="34" charset="0"/>
              </a:rPr>
              <a:t> </a:t>
            </a:r>
          </a:p>
          <a:p>
            <a:r>
              <a:rPr lang="en-US" sz="2800" dirty="0" smtClean="0">
                <a:latin typeface="Calibri" pitchFamily="34" charset="0"/>
              </a:rPr>
              <a:t> </a:t>
            </a:r>
          </a:p>
          <a:p>
            <a:pPr lvl="1"/>
            <a:r>
              <a:rPr lang="en-CA" sz="2800" b="1" dirty="0" smtClean="0">
                <a:latin typeface="Calibri" pitchFamily="34" charset="0"/>
              </a:rPr>
              <a:t>Do you have any revenue or notable traction under the proposed Canadian company? (deals, letters of intent, etc.)</a:t>
            </a:r>
          </a:p>
          <a:p>
            <a:pPr lvl="1"/>
            <a:endParaRPr lang="en-US" sz="2800" dirty="0" smtClean="0">
              <a:latin typeface="Calibri" pitchFamily="34" charset="0"/>
            </a:endParaRPr>
          </a:p>
          <a:p>
            <a:r>
              <a:rPr lang="en-US" sz="2800" dirty="0" smtClean="0">
                <a:latin typeface="Calibri" pitchFamily="34" charset="0"/>
              </a:rPr>
              <a:t>Not Applicable as of now.</a:t>
            </a:r>
          </a:p>
          <a:p>
            <a:r>
              <a:rPr lang="en-US" sz="2800" dirty="0" smtClean="0">
                <a:latin typeface="Calibri" pitchFamily="34" charset="0"/>
              </a:rPr>
              <a:t> </a:t>
            </a:r>
          </a:p>
          <a:p>
            <a:r>
              <a:rPr lang="en-US" sz="2800" dirty="0" smtClean="0">
                <a:latin typeface="Calibri" pitchFamily="34" charset="0"/>
              </a:rPr>
              <a:t> </a:t>
            </a:r>
          </a:p>
          <a:p>
            <a:pPr lvl="1"/>
            <a:r>
              <a:rPr lang="en-CA" sz="2800" b="1" dirty="0" smtClean="0">
                <a:latin typeface="Calibri" pitchFamily="34" charset="0"/>
              </a:rPr>
              <a:t>Are SUV Applicants actively involved in the parent company or solely focused on the Canadian company? (either option are acceptable – please detail the plans going forward) </a:t>
            </a:r>
          </a:p>
          <a:p>
            <a:pPr lvl="1"/>
            <a:endParaRPr lang="en-US" sz="2800" dirty="0" smtClean="0">
              <a:latin typeface="Calibri" pitchFamily="34" charset="0"/>
            </a:endParaRPr>
          </a:p>
          <a:p>
            <a:r>
              <a:rPr lang="en-US" sz="2800" dirty="0" smtClean="0">
                <a:latin typeface="Calibri" pitchFamily="34" charset="0"/>
              </a:rPr>
              <a:t>YES</a:t>
            </a:r>
          </a:p>
          <a:p>
            <a:endParaRPr lang="en-US" sz="2800" dirty="0" smtClean="0">
              <a:latin typeface="Calibri" pitchFamily="34" charset="0"/>
            </a:endParaRPr>
          </a:p>
          <a:p>
            <a:endParaRPr lang="en-US" sz="3200" dirty="0" smtClean="0"/>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34964999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Target Market</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your target market?</a:t>
            </a:r>
            <a:endParaRPr lang="en-US" sz="2800" b="1"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Target Market Segment is totally different. North America presents us with huge opportunity. World's best companies are in North America. Our potential customers or end clients can be related to any market segment such as any Government or Private Sector, Any line of Business in Private Sector that relates to any Industry Sector. Whether it is Financial &amp; Banking, Retail, Utilities, Construction, Agriculture, Mining, Insurance, Media, Manufacturing, Chemicals, Consumer Products or Construction. </a:t>
            </a:r>
          </a:p>
          <a:p>
            <a:r>
              <a:rPr lang="en-US" sz="2800" dirty="0" smtClean="0">
                <a:latin typeface="Calibri" pitchFamily="34" charset="0"/>
              </a:rPr>
              <a:t> </a:t>
            </a:r>
          </a:p>
          <a:p>
            <a:r>
              <a:rPr lang="en-US" sz="2800" dirty="0" smtClean="0">
                <a:latin typeface="Calibri" pitchFamily="34" charset="0"/>
              </a:rPr>
              <a:t> </a:t>
            </a:r>
          </a:p>
          <a:p>
            <a:pPr lvl="0"/>
            <a:r>
              <a:rPr lang="en-CA" sz="2800" b="1" dirty="0" smtClean="0">
                <a:latin typeface="Calibri" pitchFamily="34" charset="0"/>
              </a:rPr>
              <a:t>For B2B, please indicate the type of business (sector, industry, as well as whom within the business are you targeting to make the buying decision?). Please give examples if possible</a:t>
            </a:r>
          </a:p>
          <a:p>
            <a:pPr lvl="0"/>
            <a:endParaRPr lang="en-US" sz="2800" dirty="0" smtClean="0">
              <a:latin typeface="Calibri" pitchFamily="34" charset="0"/>
            </a:endParaRPr>
          </a:p>
          <a:p>
            <a:r>
              <a:rPr lang="en-CA" sz="2800" dirty="0" smtClean="0">
                <a:latin typeface="Calibri" pitchFamily="34" charset="0"/>
              </a:rPr>
              <a:t>Typical types of Businesses in B2B would be Auto Industry, Aerospace Industry, Shipping, Oil Sector, Chemical Industry, Advertising &amp; Marketing Services Industry.</a:t>
            </a:r>
            <a:endParaRPr lang="en-US" sz="2800" dirty="0" smtClean="0">
              <a:latin typeface="Calibri" pitchFamily="34" charset="0"/>
            </a:endParaRPr>
          </a:p>
          <a:p>
            <a:r>
              <a:rPr lang="en-US" sz="2800" b="1" dirty="0" smtClean="0">
                <a:latin typeface="Calibri" pitchFamily="34" charset="0"/>
              </a:rPr>
              <a:t> </a:t>
            </a:r>
          </a:p>
          <a:p>
            <a:endParaRPr lang="en-US" sz="2800" b="1" dirty="0" smtClean="0">
              <a:latin typeface="Calibri" pitchFamily="34" charset="0"/>
            </a:endParaRPr>
          </a:p>
          <a:p>
            <a:endParaRPr lang="en-US" sz="2800" b="1" dirty="0" smtClean="0">
              <a:latin typeface="Calibri" pitchFamily="34" charset="0"/>
            </a:endParaRPr>
          </a:p>
          <a:p>
            <a:pPr lvl="0"/>
            <a:r>
              <a:rPr lang="en-CA" sz="2800" b="1" dirty="0" smtClean="0">
                <a:latin typeface="Calibri" pitchFamily="34" charset="0"/>
              </a:rPr>
              <a:t>For B2C, please indicate the type of clients and their demographics.  Please give examples or a customer persona if applicable ?</a:t>
            </a:r>
            <a:endParaRPr lang="en-US" sz="2800" b="1" dirty="0" smtClean="0">
              <a:latin typeface="Calibri" pitchFamily="34" charset="0"/>
            </a:endParaRPr>
          </a:p>
          <a:p>
            <a:r>
              <a:rPr lang="en-US" sz="2800" dirty="0" smtClean="0">
                <a:latin typeface="Calibri" pitchFamily="34" charset="0"/>
              </a:rPr>
              <a:t> </a:t>
            </a:r>
          </a:p>
          <a:p>
            <a:r>
              <a:rPr lang="en-CA" sz="2800" dirty="0" smtClean="0">
                <a:latin typeface="Calibri" pitchFamily="34" charset="0"/>
              </a:rPr>
              <a:t>Typical types of Businesses in B2C would be Retail Sector, Food &amp; Beverages Sector, Educational Sector &amp; Media etc. </a:t>
            </a:r>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11520636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Business Model</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How much will you sell your product(s) / service(s) for in Canada? </a:t>
            </a:r>
          </a:p>
          <a:p>
            <a:pPr lvl="0"/>
            <a:endParaRPr lang="en-US" sz="2800" dirty="0" smtClean="0">
              <a:latin typeface="Calibri" pitchFamily="34" charset="0"/>
            </a:endParaRPr>
          </a:p>
          <a:p>
            <a:r>
              <a:rPr lang="en-CA" sz="2800" dirty="0" smtClean="0">
                <a:latin typeface="Calibri" pitchFamily="34" charset="0"/>
              </a:rPr>
              <a:t>As Canada Market is so Huge, We foresee selling our IT Solutions &amp; Services to each and every Industry sector in Canada. How much we sell our service in Canada depends on how soon we establish and adapt to the North American Market, how we use our Sales &amp; Marketing resources in Canada.</a:t>
            </a:r>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Are there different revenue streams? (detail the packages / offerings if applicable)</a:t>
            </a:r>
          </a:p>
          <a:p>
            <a:pPr lvl="0"/>
            <a:endParaRPr lang="en-US" sz="2800" dirty="0" smtClean="0">
              <a:latin typeface="Calibri" pitchFamily="34" charset="0"/>
            </a:endParaRPr>
          </a:p>
          <a:p>
            <a:r>
              <a:rPr lang="en-CA" sz="2800" dirty="0" smtClean="0">
                <a:latin typeface="Calibri" pitchFamily="34" charset="0"/>
              </a:rPr>
              <a:t>To name a few of our Different Revenue Streams in Canada would be:</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Sales &amp; Marketing of SAP Solutions to Customers/Clients in all Industry Sectors.</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Entire Software Implementation Services Revenue from the Customers/Clients</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Recurring Revenue from customers for providing SAP IT Support Services</a:t>
            </a:r>
            <a:endParaRPr lang="en-US" sz="2800" dirty="0" smtClean="0">
              <a:latin typeface="Calibri" pitchFamily="34" charset="0"/>
            </a:endParaRPr>
          </a:p>
          <a:p>
            <a:pPr>
              <a:buFont typeface="Arial" pitchFamily="34" charset="0"/>
              <a:buChar char="•"/>
            </a:pPr>
            <a:r>
              <a:rPr lang="en-CA" sz="2800" dirty="0" smtClean="0">
                <a:latin typeface="Calibri" pitchFamily="34" charset="0"/>
              </a:rPr>
              <a:t>    As Canada Market is so Huge, we expect Constant surge in acquisition of IT Projects and hence in turn Revenue follows as a result of it. </a:t>
            </a:r>
            <a:endParaRPr lang="en-US" sz="2800" dirty="0" smtClean="0">
              <a:latin typeface="Calibri" pitchFamily="34" charset="0"/>
            </a:endParaRPr>
          </a:p>
          <a:p>
            <a:r>
              <a:rPr lang="en-US" sz="2800" dirty="0" smtClean="0">
                <a:latin typeface="Calibri" pitchFamily="34" charset="0"/>
              </a:rPr>
              <a:t> </a:t>
            </a:r>
          </a:p>
          <a:p>
            <a:endParaRPr lang="en-US" sz="2800" dirty="0" smtClean="0">
              <a:latin typeface="Calibri" pitchFamily="34" charset="0"/>
            </a:endParaRPr>
          </a:p>
          <a:p>
            <a:pPr lvl="0"/>
            <a:r>
              <a:rPr lang="en-CA" sz="2800" b="1" dirty="0" smtClean="0">
                <a:latin typeface="Calibri" pitchFamily="34" charset="0"/>
              </a:rPr>
              <a:t>What is the selling model? (licensing, subscription, one-time purchase etc.)</a:t>
            </a:r>
          </a:p>
          <a:p>
            <a:pPr lvl="0"/>
            <a:endParaRPr lang="en-US" sz="2800" dirty="0" smtClean="0">
              <a:latin typeface="Calibri" pitchFamily="34" charset="0"/>
            </a:endParaRPr>
          </a:p>
          <a:p>
            <a:r>
              <a:rPr lang="en-CA" sz="2800" dirty="0" smtClean="0">
                <a:latin typeface="Calibri" pitchFamily="34" charset="0"/>
              </a:rPr>
              <a:t>Our IT Solutions Selling involves all 3 Models. </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One-Time Purchase for Customers</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Licensing Option for Customers</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or Subscription Option for Customers</a:t>
            </a:r>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619398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Business Model</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the cost of goods?</a:t>
            </a:r>
          </a:p>
          <a:p>
            <a:pPr lvl="0"/>
            <a:endParaRPr lang="en-US" sz="2800" b="1" dirty="0" smtClean="0">
              <a:latin typeface="Calibri" pitchFamily="34" charset="0"/>
            </a:endParaRPr>
          </a:p>
          <a:p>
            <a:r>
              <a:rPr lang="en-CA" sz="2800" dirty="0" smtClean="0">
                <a:latin typeface="Calibri" pitchFamily="34" charset="0"/>
              </a:rPr>
              <a:t>We are IT Solutions Provider. Hence our Cost would be the cost that is involved in Administration, Management, IT Solutions Delivery &amp; Operations of the Company.</a:t>
            </a:r>
            <a:endParaRPr lang="en-US" sz="2800"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  </a:t>
            </a:r>
          </a:p>
          <a:p>
            <a:pPr lvl="0"/>
            <a:r>
              <a:rPr lang="en-CA" sz="2800" b="1" dirty="0" smtClean="0">
                <a:latin typeface="Calibri" pitchFamily="34" charset="0"/>
              </a:rPr>
              <a:t>What assumptions did you make to reach your selling price?</a:t>
            </a:r>
          </a:p>
          <a:p>
            <a:pPr lvl="0"/>
            <a:endParaRPr lang="en-US" sz="2800" dirty="0" smtClean="0">
              <a:latin typeface="Calibri" pitchFamily="34" charset="0"/>
            </a:endParaRPr>
          </a:p>
          <a:p>
            <a:r>
              <a:rPr lang="en-US" sz="2800" dirty="0" smtClean="0">
                <a:latin typeface="Calibri" pitchFamily="34" charset="0"/>
              </a:rPr>
              <a:t>As predictability always gives an edge to the company. We normally do not decide on Selling Price of SAP Software solutions to End-Clients, because SAP Canada has set guidelines on prices of SAP Solutions. As a Partner of SAP CANADA, we are obligated to follow the rules of SAP CANADA. </a:t>
            </a:r>
          </a:p>
          <a:p>
            <a:r>
              <a:rPr lang="en-US" sz="2800" dirty="0" smtClean="0">
                <a:latin typeface="Calibri" pitchFamily="34" charset="0"/>
              </a:rPr>
              <a:t>As far as what we know is that SAP has done enough research to arrive at a selling price of its solutions, that is acceptable by both End Customer and SAP or SAP Partners like us.</a:t>
            </a:r>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3200" dirty="0" smtClean="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619398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Industry / Market</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880361"/>
            <a:ext cx="22894497" cy="1004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the current market size? </a:t>
            </a:r>
          </a:p>
          <a:p>
            <a:pPr lvl="0"/>
            <a:endParaRPr lang="en-US" sz="2800" dirty="0" smtClean="0">
              <a:latin typeface="Calibri" pitchFamily="34" charset="0"/>
            </a:endParaRPr>
          </a:p>
          <a:p>
            <a:r>
              <a:rPr lang="en-US" sz="2800" dirty="0" smtClean="0">
                <a:latin typeface="Calibri" pitchFamily="34" charset="0"/>
              </a:rPr>
              <a:t>When Compared to North America, Asia's market for our IT Solutions are not that great. But still it poses substantial growth opportunity in Asia as well. </a:t>
            </a:r>
          </a:p>
          <a:p>
            <a:r>
              <a:rPr lang="en-US" sz="2800" dirty="0" smtClean="0">
                <a:latin typeface="Calibri" pitchFamily="34" charset="0"/>
              </a:rPr>
              <a:t> North America presents us with huge opportunity. World's best companies are in North America. Our potential customers or end clients can be related to any market segment such as any Government or Private Sector.</a:t>
            </a:r>
          </a:p>
          <a:p>
            <a:endParaRPr lang="en-US" sz="2800" dirty="0" smtClean="0">
              <a:latin typeface="Calibri" pitchFamily="34" charset="0"/>
            </a:endParaRPr>
          </a:p>
          <a:p>
            <a:endParaRPr lang="en-US" sz="2800" dirty="0" smtClean="0">
              <a:latin typeface="Calibri" pitchFamily="34" charset="0"/>
            </a:endParaRPr>
          </a:p>
          <a:p>
            <a:pPr lvl="0"/>
            <a:r>
              <a:rPr lang="en-CA" sz="2800" b="1" dirty="0" smtClean="0">
                <a:latin typeface="Calibri" pitchFamily="34" charset="0"/>
              </a:rPr>
              <a:t>What are the trends in the current industry / market?</a:t>
            </a:r>
          </a:p>
          <a:p>
            <a:pPr lvl="0"/>
            <a:endParaRPr lang="en-US" sz="2800" dirty="0" smtClean="0">
              <a:latin typeface="Calibri" pitchFamily="34" charset="0"/>
            </a:endParaRPr>
          </a:p>
          <a:p>
            <a:r>
              <a:rPr lang="en-CA" sz="2800" dirty="0" smtClean="0">
                <a:latin typeface="Calibri" pitchFamily="34" charset="0"/>
              </a:rPr>
              <a:t>Trends in Current Industry or Market possess huge opportunities for us. Almost every company on the horizon is looking to improve their business operations by streamlining each and every area of work of their business, so opportunities for us as an IT Services provider is enormous and gigantic.</a:t>
            </a:r>
            <a:endParaRPr lang="en-US" sz="2800"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  </a:t>
            </a:r>
          </a:p>
          <a:p>
            <a:pPr lvl="0"/>
            <a:r>
              <a:rPr lang="en-CA" sz="2800" b="1" dirty="0" smtClean="0">
                <a:latin typeface="Calibri" pitchFamily="34" charset="0"/>
              </a:rPr>
              <a:t>What are the drivers of success in the industry / market?</a:t>
            </a:r>
          </a:p>
          <a:p>
            <a:pPr lvl="0"/>
            <a:endParaRPr lang="en-US" sz="2800" b="1" dirty="0" smtClean="0">
              <a:latin typeface="Calibri" pitchFamily="34" charset="0"/>
            </a:endParaRPr>
          </a:p>
          <a:p>
            <a:r>
              <a:rPr lang="en-CA" sz="2800" dirty="0" smtClean="0">
                <a:latin typeface="Calibri" pitchFamily="34" charset="0"/>
              </a:rPr>
              <a:t>The main drivers of success in any industry or market is </a:t>
            </a:r>
          </a:p>
          <a:p>
            <a:endParaRPr lang="en-US" sz="2800" dirty="0" smtClean="0">
              <a:latin typeface="Calibri" pitchFamily="34" charset="0"/>
            </a:endParaRPr>
          </a:p>
          <a:p>
            <a:pPr lvl="0">
              <a:buFont typeface="Arial" pitchFamily="34" charset="0"/>
              <a:buChar char="•"/>
            </a:pPr>
            <a:r>
              <a:rPr lang="en-US" sz="2800" dirty="0" smtClean="0">
                <a:latin typeface="Calibri" pitchFamily="34" charset="0"/>
              </a:rPr>
              <a:t>    Strategy</a:t>
            </a:r>
          </a:p>
          <a:p>
            <a:pPr lvl="0">
              <a:buFont typeface="Arial" pitchFamily="34" charset="0"/>
              <a:buChar char="•"/>
            </a:pPr>
            <a:r>
              <a:rPr lang="en-US" sz="2800" dirty="0" smtClean="0">
                <a:latin typeface="Calibri" pitchFamily="34" charset="0"/>
              </a:rPr>
              <a:t>    Lean operations</a:t>
            </a:r>
          </a:p>
          <a:p>
            <a:pPr lvl="0">
              <a:buFont typeface="Arial" pitchFamily="34" charset="0"/>
              <a:buChar char="•"/>
            </a:pPr>
            <a:r>
              <a:rPr lang="en-US" sz="2800" dirty="0" smtClean="0">
                <a:latin typeface="Calibri" pitchFamily="34" charset="0"/>
              </a:rPr>
              <a:t>    Balanced culture</a:t>
            </a:r>
          </a:p>
          <a:p>
            <a:pPr lvl="0">
              <a:buFont typeface="Arial" pitchFamily="34" charset="0"/>
              <a:buChar char="•"/>
            </a:pPr>
            <a:r>
              <a:rPr lang="en-US" sz="2800" dirty="0" smtClean="0">
                <a:latin typeface="Calibri" pitchFamily="34" charset="0"/>
              </a:rPr>
              <a:t>    Customer responsiveness</a:t>
            </a:r>
          </a:p>
          <a:p>
            <a:pPr lvl="0">
              <a:buFont typeface="Arial" pitchFamily="34" charset="0"/>
              <a:buChar char="•"/>
            </a:pPr>
            <a:r>
              <a:rPr lang="en-US" sz="2800" dirty="0" smtClean="0">
                <a:latin typeface="Calibri" pitchFamily="34" charset="0"/>
              </a:rPr>
              <a:t>    Leadership</a:t>
            </a: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101090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Industry / Market</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880361"/>
            <a:ext cx="22894497" cy="100405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r>
              <a:rPr lang="en-US" sz="3200" dirty="0" smtClean="0"/>
              <a:t> </a:t>
            </a:r>
          </a:p>
          <a:p>
            <a:endParaRPr lang="en-US" sz="3200" b="1" dirty="0" smtClean="0">
              <a:latin typeface="Calibri" pitchFamily="34" charset="0"/>
            </a:endParaRPr>
          </a:p>
          <a:p>
            <a:r>
              <a:rPr lang="en-CA" sz="2800" b="1" dirty="0" smtClean="0">
                <a:latin typeface="Calibri" pitchFamily="34" charset="0"/>
              </a:rPr>
              <a:t>How will you add value to the current industry / market?</a:t>
            </a:r>
          </a:p>
          <a:p>
            <a:endParaRPr lang="en-US" sz="2800" dirty="0" smtClean="0">
              <a:latin typeface="Calibri" pitchFamily="34" charset="0"/>
            </a:endParaRPr>
          </a:p>
          <a:p>
            <a:r>
              <a:rPr lang="en-CA" sz="2800" dirty="0" smtClean="0">
                <a:latin typeface="Calibri" pitchFamily="34" charset="0"/>
              </a:rPr>
              <a:t>The following are the ways in which we could add value to the Industry: </a:t>
            </a:r>
          </a:p>
          <a:p>
            <a:endParaRPr lang="en-US" sz="2800" dirty="0" smtClean="0">
              <a:latin typeface="Calibri" pitchFamily="34" charset="0"/>
            </a:endParaRPr>
          </a:p>
          <a:p>
            <a:pPr lvl="0">
              <a:buFont typeface="Arial" pitchFamily="34" charset="0"/>
              <a:buChar char="•"/>
            </a:pPr>
            <a:r>
              <a:rPr lang="en-CA" sz="2800" dirty="0" smtClean="0">
                <a:latin typeface="Calibri" pitchFamily="34" charset="0"/>
              </a:rPr>
              <a:t>    Competitive Differentiation</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Increased Customer Acquisition &amp; Retention</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Our ability to increase price because of added value</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Cross-Selling of other solutions </a:t>
            </a:r>
            <a:endParaRPr lang="en-US" sz="2800" dirty="0" smtClean="0">
              <a:latin typeface="Calibri" pitchFamily="34" charset="0"/>
            </a:endParaRPr>
          </a:p>
          <a:p>
            <a:pPr lvl="0">
              <a:buFont typeface="Arial" pitchFamily="34" charset="0"/>
              <a:buChar char="•"/>
            </a:pPr>
            <a:r>
              <a:rPr lang="en-CA" sz="2800" dirty="0" smtClean="0">
                <a:latin typeface="Calibri" pitchFamily="34" charset="0"/>
              </a:rPr>
              <a:t>    Additional Touch-Points for further communication with Existing &amp; New Customers </a:t>
            </a:r>
            <a:endParaRPr lang="en-US" sz="2800" dirty="0" smtClean="0">
              <a:latin typeface="Calibri" pitchFamily="34" charset="0"/>
            </a:endParaRPr>
          </a:p>
          <a:p>
            <a:pPr>
              <a:spcBef>
                <a:spcPts val="1200"/>
              </a:spcBef>
              <a:buFont typeface="Arial" pitchFamily="34" charset="0"/>
              <a:buChar char="•"/>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600" dirty="0">
              <a:solidFill>
                <a:schemeClr val="bg1">
                  <a:lumMod val="95000"/>
                </a:schemeClr>
              </a:solidFill>
              <a:latin typeface="Calibri" pitchFamily="34" charset="0"/>
            </a:endParaRPr>
          </a:p>
        </p:txBody>
      </p:sp>
    </p:spTree>
    <p:extLst>
      <p:ext uri="{BB962C8B-B14F-4D97-AF65-F5344CB8AC3E}">
        <p14:creationId xmlns:p14="http://schemas.microsoft.com/office/powerpoint/2010/main" xmlns="" val="2101090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Competition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788920"/>
            <a:ext cx="22894497" cy="10515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other players are current in the Global market? What about the Canadian market?  Please include names.</a:t>
            </a:r>
          </a:p>
          <a:p>
            <a:pPr lvl="0"/>
            <a:endParaRPr lang="en-US" sz="2800" dirty="0" smtClean="0">
              <a:latin typeface="Calibri" pitchFamily="34" charset="0"/>
            </a:endParaRPr>
          </a:p>
          <a:p>
            <a:r>
              <a:rPr lang="en-CA" sz="2800" dirty="0" smtClean="0">
                <a:latin typeface="Calibri" pitchFamily="34" charset="0"/>
              </a:rPr>
              <a:t>Current big players in the IT Industry in Canada &amp; USA are the holding of these big firms, such as </a:t>
            </a:r>
            <a:r>
              <a:rPr lang="en-US" sz="2800" dirty="0" smtClean="0">
                <a:latin typeface="Calibri" pitchFamily="34" charset="0"/>
              </a:rPr>
              <a:t>IBM, TCS, Infosys, Wipro, TCS, Deloitte, HCL, </a:t>
            </a:r>
            <a:r>
              <a:rPr lang="en-US" sz="2800" dirty="0" err="1" smtClean="0">
                <a:latin typeface="Calibri" pitchFamily="34" charset="0"/>
              </a:rPr>
              <a:t>Mindtree</a:t>
            </a:r>
            <a:r>
              <a:rPr lang="en-US" sz="2800" dirty="0" smtClean="0">
                <a:latin typeface="Calibri" pitchFamily="34" charset="0"/>
              </a:rPr>
              <a:t>, Cap Gemini. There are many other companies who are big players in IT market.</a:t>
            </a:r>
          </a:p>
          <a:p>
            <a:endParaRPr lang="en-US" sz="2800" dirty="0" smtClean="0">
              <a:latin typeface="Calibri" pitchFamily="34" charset="0"/>
            </a:endParaRPr>
          </a:p>
          <a:p>
            <a:pPr lvl="0"/>
            <a:r>
              <a:rPr lang="en-CA" sz="2800" b="1" dirty="0" smtClean="0">
                <a:latin typeface="Calibri" pitchFamily="34" charset="0"/>
              </a:rPr>
              <a:t>Are your competitors direct or indirect? </a:t>
            </a:r>
          </a:p>
          <a:p>
            <a:pPr lvl="0"/>
            <a:endParaRPr lang="en-US" sz="2800" dirty="0" smtClean="0">
              <a:latin typeface="Calibri" pitchFamily="34" charset="0"/>
            </a:endParaRPr>
          </a:p>
          <a:p>
            <a:r>
              <a:rPr lang="en-CA" sz="2800" dirty="0" smtClean="0">
                <a:latin typeface="Calibri" pitchFamily="34" charset="0"/>
              </a:rPr>
              <a:t>As a Start-Up, Staying Vigilant is the most important aspect. Because we are in global competitive world and our potential direct competitors are already big in the market. To name a few direct competitors, </a:t>
            </a:r>
            <a:r>
              <a:rPr lang="en-US" sz="2800" dirty="0" smtClean="0">
                <a:latin typeface="Calibri" pitchFamily="34" charset="0"/>
              </a:rPr>
              <a:t>IBM, TCS, Infosys, Wipro, TCS, Deloitte, HCL, Mind tree, Cap Gemini. </a:t>
            </a:r>
          </a:p>
          <a:p>
            <a:r>
              <a:rPr lang="en-CA" sz="2800" dirty="0" smtClean="0">
                <a:latin typeface="Calibri" pitchFamily="34" charset="0"/>
              </a:rPr>
              <a:t>Also there are indirect competitors as well, who works with these above listed Direct Implementation partners. As a result we face competition from those Indirect competitors as well.</a:t>
            </a:r>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How does your solution differ? (Price? Diversity of offering? Accessibility? Performance? First-mover Advantage?)</a:t>
            </a:r>
            <a:endParaRPr lang="en-US" sz="2800" b="1"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US" sz="2800" dirty="0" smtClean="0">
                <a:latin typeface="Calibri" pitchFamily="34" charset="0"/>
              </a:rPr>
              <a:t>We adapt a Unique 360 Degree approach, which would ensure a smooth SAP Implementation for SAP Customers, thus ensuring Lower Cost of Implementation Services and Speedy Realization of Return on Investments (ROI) for Customers. With over 4,00,000 + SAP Customers World-Wide, it is apparent that each Customer is expected to have their own unique tailor-made SAP Solutions to meet their business goals. At Digital Cloud, We offer Tailor-Made SAP Business Solutions to meet each and every Customers Unique Business Requirements, that ensures reduction in Costs to Customers and increase in Return on Investments (ROI). </a:t>
            </a:r>
          </a:p>
          <a:p>
            <a:r>
              <a:rPr lang="en-CA" sz="2800" dirty="0" smtClean="0">
                <a:latin typeface="Calibri" pitchFamily="34" charset="0"/>
              </a:rPr>
              <a:t> </a:t>
            </a:r>
            <a:endParaRPr lang="en-US" sz="2800" dirty="0" smtClean="0">
              <a:latin typeface="Calibri" pitchFamily="34" charset="0"/>
            </a:endParaRPr>
          </a:p>
          <a:p>
            <a:r>
              <a:rPr lang="en-US" sz="2800" u="sng" dirty="0" smtClean="0">
                <a:latin typeface="Calibri" pitchFamily="34" charset="0"/>
              </a:rPr>
              <a:t>Fit-to-Customer SAP Solutions:</a:t>
            </a:r>
            <a:endParaRPr lang="en-US" sz="2800"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We believe in diving deep into Customer’s business requirements, enabling us to understand how exactly a Fit-to-Customer SAP Solution, would look like.</a:t>
            </a:r>
          </a:p>
          <a:p>
            <a:r>
              <a:rPr lang="en-US" sz="2800" dirty="0" smtClean="0">
                <a:latin typeface="Calibri" pitchFamily="34" charset="0"/>
              </a:rPr>
              <a:t>We at Digital Cloud, strive to model the Fit-to-Customer SAP Solution, thus ensuring that Customer is able to achieve the foreseen ROI. </a:t>
            </a:r>
          </a:p>
          <a:p>
            <a:pPr>
              <a:spcBef>
                <a:spcPts val="1200"/>
              </a:spcBef>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4201590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Marketing Plan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788921"/>
            <a:ext cx="22894497" cy="10131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your brand personality?</a:t>
            </a:r>
          </a:p>
          <a:p>
            <a:pPr lvl="0"/>
            <a:endParaRPr lang="en-US" sz="2800" dirty="0" smtClean="0">
              <a:latin typeface="Calibri" pitchFamily="34" charset="0"/>
            </a:endParaRPr>
          </a:p>
          <a:p>
            <a:r>
              <a:rPr lang="en-CA" sz="2800" dirty="0" smtClean="0">
                <a:latin typeface="Calibri" pitchFamily="34" charset="0"/>
              </a:rPr>
              <a:t>Our Typical Brand Personality would be as follows:</a:t>
            </a:r>
          </a:p>
          <a:p>
            <a:endParaRPr lang="en-US" sz="2800" dirty="0" smtClean="0">
              <a:latin typeface="Calibri" pitchFamily="34" charset="0"/>
            </a:endParaRPr>
          </a:p>
          <a:p>
            <a:r>
              <a:rPr lang="en-CA" sz="2800" b="1" dirty="0" smtClean="0">
                <a:latin typeface="Calibri" pitchFamily="34" charset="0"/>
              </a:rPr>
              <a:t>Competence:</a:t>
            </a:r>
            <a:r>
              <a:rPr lang="en-CA" sz="2800" dirty="0" smtClean="0">
                <a:latin typeface="Calibri" pitchFamily="34" charset="0"/>
              </a:rPr>
              <a:t> </a:t>
            </a:r>
            <a:r>
              <a:rPr lang="en-US" sz="2800" dirty="0" smtClean="0">
                <a:latin typeface="Calibri" pitchFamily="34" charset="0"/>
              </a:rPr>
              <a:t>Reliable, successful, intelligent. Customers are attracted to brands like this because they believe they will get the job done</a:t>
            </a:r>
          </a:p>
          <a:p>
            <a:pPr fontAlgn="base"/>
            <a:r>
              <a:rPr lang="en-US" sz="2800" b="1" dirty="0" smtClean="0">
                <a:latin typeface="Calibri" pitchFamily="34" charset="0"/>
              </a:rPr>
              <a:t>Sophistication: </a:t>
            </a:r>
            <a:r>
              <a:rPr lang="en-US" sz="2800" dirty="0" smtClean="0">
                <a:latin typeface="Calibri" pitchFamily="34" charset="0"/>
              </a:rPr>
              <a:t>High-Class &amp; professional. It usually takes time to exude sophistication as a brand, but once they get there, these brands are poised, polished, and make their customers feel elegant. </a:t>
            </a:r>
          </a:p>
          <a:p>
            <a:pPr fontAlgn="base"/>
            <a:r>
              <a:rPr lang="en-US" sz="2800" b="1" dirty="0" smtClean="0">
                <a:latin typeface="Calibri" pitchFamily="34" charset="0"/>
              </a:rPr>
              <a:t>Sincerity: </a:t>
            </a:r>
            <a:r>
              <a:rPr lang="en-US" sz="2800" dirty="0" smtClean="0">
                <a:latin typeface="Calibri" pitchFamily="34" charset="0"/>
              </a:rPr>
              <a:t>Wholesome, genuine, honest, warm. Customers love brands like this because they are believable and trustworthy. These brands keep to their promises and meet expectations.  </a:t>
            </a:r>
          </a:p>
          <a:p>
            <a:r>
              <a:rPr lang="en-CA" sz="2800" dirty="0" smtClean="0">
                <a:latin typeface="Calibri" pitchFamily="34" charset="0"/>
              </a:rPr>
              <a:t> </a:t>
            </a:r>
            <a:endParaRPr lang="en-US" sz="2800" dirty="0" smtClean="0">
              <a:latin typeface="Calibri" pitchFamily="34" charset="0"/>
            </a:endParaRPr>
          </a:p>
          <a:p>
            <a:pPr marL="457200" indent="-457200">
              <a:spcBef>
                <a:spcPts val="1200"/>
              </a:spcBef>
              <a:buSzPct val="40000"/>
              <a:defRPr sz="2100">
                <a:latin typeface="Roboto-Light"/>
                <a:ea typeface="Roboto-Light"/>
                <a:cs typeface="Roboto-Light"/>
                <a:sym typeface="Roboto-Light"/>
              </a:defRPr>
            </a:pPr>
            <a:endParaRPr lang="en-CA" sz="2800" dirty="0" smtClean="0">
              <a:solidFill>
                <a:srgbClr val="44474F"/>
              </a:solidFill>
              <a:latin typeface="Calibri" pitchFamily="34" charset="0"/>
            </a:endParaRPr>
          </a:p>
          <a:p>
            <a:pPr lvl="0"/>
            <a:r>
              <a:rPr lang="en-CA" sz="2800" b="1" dirty="0" smtClean="0">
                <a:latin typeface="Calibri" pitchFamily="34" charset="0"/>
              </a:rPr>
              <a:t>What is the brand proposition for the customer?</a:t>
            </a:r>
            <a:endParaRPr lang="en-US" sz="2800" b="1"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US" sz="2800" dirty="0" smtClean="0">
                <a:latin typeface="Calibri" pitchFamily="34" charset="0"/>
              </a:rPr>
              <a:t>Our brand proposition is something that digs into the problems that you want to solve for your customers and reveals the features that make you the right organization for the job. Without a brand proposition, we have nothing that we can highlight to make stronger connections with your target customers. Unless our brand proposition is clear and meaningful, our customers simply won’t connect with us.</a:t>
            </a:r>
          </a:p>
          <a:p>
            <a:r>
              <a:rPr lang="en-US" sz="2800" dirty="0" smtClean="0">
                <a:latin typeface="Calibri" pitchFamily="34" charset="0"/>
              </a:rPr>
              <a:t> </a:t>
            </a:r>
          </a:p>
          <a:p>
            <a:r>
              <a:rPr lang="en-US" sz="2800" i="1" dirty="0" smtClean="0">
                <a:latin typeface="Calibri" pitchFamily="34" charset="0"/>
              </a:rPr>
              <a:t>Our brand proposition template should:</a:t>
            </a:r>
          </a:p>
          <a:p>
            <a:endParaRPr lang="en-US" sz="2800" dirty="0" smtClean="0">
              <a:latin typeface="Calibri" pitchFamily="34" charset="0"/>
            </a:endParaRPr>
          </a:p>
          <a:p>
            <a:pPr lvl="0"/>
            <a:r>
              <a:rPr lang="en-US" sz="2800" dirty="0" smtClean="0">
                <a:latin typeface="Calibri" pitchFamily="34" charset="0"/>
              </a:rPr>
              <a:t>Identify your ideal customer and tell them why they should opt for our services and not your competitor (differentiation)</a:t>
            </a:r>
          </a:p>
          <a:p>
            <a:pPr lvl="0"/>
            <a:r>
              <a:rPr lang="en-US" sz="2800" dirty="0" smtClean="0">
                <a:latin typeface="Calibri" pitchFamily="34" charset="0"/>
              </a:rPr>
              <a:t>Highlight the specific benefits you can offer: i.e., unique technology, enhanced customer experience, exceptional service or support</a:t>
            </a:r>
          </a:p>
          <a:p>
            <a:pPr lvl="0"/>
            <a:r>
              <a:rPr lang="en-US" sz="2800" dirty="0" smtClean="0">
                <a:latin typeface="Calibri" pitchFamily="34" charset="0"/>
              </a:rPr>
              <a:t>Explain how you solve the existing problems your customers have or improve their situation in some way</a:t>
            </a:r>
          </a:p>
          <a:p>
            <a:pPr marL="457200" indent="-457200">
              <a:spcBef>
                <a:spcPts val="1200"/>
              </a:spcBef>
              <a:buSzPct val="40000"/>
              <a:defRPr sz="2100">
                <a:latin typeface="Roboto-Light"/>
                <a:ea typeface="Roboto-Light"/>
                <a:cs typeface="Roboto-Light"/>
                <a:sym typeface="Roboto-Light"/>
              </a:defRPr>
            </a:pPr>
            <a:endParaRPr lang="en-CA" sz="3200" dirty="0">
              <a:solidFill>
                <a:srgbClr val="44474F"/>
              </a:solidFill>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191735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4;p37">
            <a:extLst>
              <a:ext uri="{FF2B5EF4-FFF2-40B4-BE49-F238E27FC236}">
                <a16:creationId xmlns:a16="http://schemas.microsoft.com/office/drawing/2014/main" xmlns="" id="{B2469FCF-C94C-154E-905C-2625E5ED474A}"/>
              </a:ext>
            </a:extLst>
          </p:cNvPr>
          <p:cNvSpPr/>
          <p:nvPr/>
        </p:nvSpPr>
        <p:spPr>
          <a:xfrm>
            <a:off x="8676606" y="0"/>
            <a:ext cx="15379148" cy="13716000"/>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grpSp>
        <p:nvGrpSpPr>
          <p:cNvPr id="7" name="Group 6">
            <a:extLst>
              <a:ext uri="{FF2B5EF4-FFF2-40B4-BE49-F238E27FC236}">
                <a16:creationId xmlns:a16="http://schemas.microsoft.com/office/drawing/2014/main" xmlns="" id="{9AD600B4-254A-FF4B-93D0-95523315760D}"/>
              </a:ext>
            </a:extLst>
          </p:cNvPr>
          <p:cNvGrpSpPr/>
          <p:nvPr/>
        </p:nvGrpSpPr>
        <p:grpSpPr>
          <a:xfrm>
            <a:off x="403087" y="4141062"/>
            <a:ext cx="8457096" cy="3518455"/>
            <a:chOff x="2024187" y="4432852"/>
            <a:chExt cx="9760392" cy="3518455"/>
          </a:xfrm>
        </p:grpSpPr>
        <p:sp>
          <p:nvSpPr>
            <p:cNvPr id="5" name="Google Shape;122;p26">
              <a:extLst>
                <a:ext uri="{FF2B5EF4-FFF2-40B4-BE49-F238E27FC236}">
                  <a16:creationId xmlns:a16="http://schemas.microsoft.com/office/drawing/2014/main" xmlns="" id="{B38F1C66-C5C2-7949-8B07-1496F90CDA09}"/>
                </a:ext>
              </a:extLst>
            </p:cNvPr>
            <p:cNvSpPr txBox="1"/>
            <p:nvPr/>
          </p:nvSpPr>
          <p:spPr>
            <a:xfrm>
              <a:off x="2024187" y="5526158"/>
              <a:ext cx="9760392" cy="1848677"/>
            </a:xfrm>
            <a:prstGeom prst="rect">
              <a:avLst/>
            </a:prstGeom>
            <a:noFill/>
            <a:ln>
              <a:noFill/>
              <a:prstDash val="sysDash"/>
            </a:ln>
          </p:spPr>
          <p:txBody>
            <a:bodyPr spcFirstLastPara="1" wrap="square" lIns="50800" tIns="50800" rIns="50800" bIns="50800" anchor="ctr" anchorCtr="0">
              <a:noAutofit/>
            </a:bodyPr>
            <a:lstStyle/>
            <a:p>
              <a:pPr marL="0" marR="0" lvl="0" indent="0" algn="ctr" rtl="0">
                <a:lnSpc>
                  <a:spcPct val="70000"/>
                </a:lnSpc>
                <a:spcBef>
                  <a:spcPts val="0"/>
                </a:spcBef>
                <a:spcAft>
                  <a:spcPts val="0"/>
                </a:spcAft>
                <a:buClr>
                  <a:srgbClr val="FFFFFF"/>
                </a:buClr>
                <a:buSzPts val="11000"/>
                <a:buFont typeface="Roboto"/>
                <a:buNone/>
              </a:pPr>
              <a:endParaRPr lang="en-US" sz="11500" b="1" dirty="0">
                <a:solidFill>
                  <a:srgbClr val="44474F"/>
                </a:solidFill>
                <a:latin typeface="Proxima Nova" panose="02000506030000020004" pitchFamily="2" charset="0"/>
                <a:ea typeface="Roboto"/>
                <a:cs typeface="Roboto"/>
                <a:sym typeface="Roboto"/>
              </a:endParaRPr>
            </a:p>
            <a:p>
              <a:pPr marL="0" marR="0" lvl="0" indent="0" algn="ctr" rtl="0">
                <a:lnSpc>
                  <a:spcPct val="70000"/>
                </a:lnSpc>
                <a:spcBef>
                  <a:spcPts val="0"/>
                </a:spcBef>
                <a:spcAft>
                  <a:spcPts val="0"/>
                </a:spcAft>
                <a:buClr>
                  <a:srgbClr val="FFFFFF"/>
                </a:buClr>
                <a:buSzPts val="11000"/>
                <a:buFont typeface="Roboto"/>
                <a:buNone/>
              </a:pPr>
              <a:endParaRPr lang="en-US" sz="11500" b="1" dirty="0">
                <a:solidFill>
                  <a:srgbClr val="44474F"/>
                </a:solidFill>
                <a:latin typeface="Proxima Nova" panose="02000506030000020004" pitchFamily="2" charset="0"/>
                <a:ea typeface="Roboto"/>
                <a:cs typeface="Roboto"/>
                <a:sym typeface="Roboto"/>
              </a:endParaRPr>
            </a:p>
          </p:txBody>
        </p:sp>
        <p:sp>
          <p:nvSpPr>
            <p:cNvPr id="6" name="Rounded Rectangle 5">
              <a:extLst>
                <a:ext uri="{FF2B5EF4-FFF2-40B4-BE49-F238E27FC236}">
                  <a16:creationId xmlns:a16="http://schemas.microsoft.com/office/drawing/2014/main" xmlns="" id="{7CCEFB8E-CEC6-5248-AFE8-9F3182DCD773}"/>
                </a:ext>
              </a:extLst>
            </p:cNvPr>
            <p:cNvSpPr/>
            <p:nvPr/>
          </p:nvSpPr>
          <p:spPr>
            <a:xfrm>
              <a:off x="2620618" y="4432852"/>
              <a:ext cx="8567530" cy="3518455"/>
            </a:xfrm>
            <a:prstGeom prst="roundRect">
              <a:avLst/>
            </a:prstGeom>
            <a:noFill/>
            <a:ln w="38100">
              <a:solidFill>
                <a:srgbClr val="44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Proxima Nova" panose="02000506030000020004" pitchFamily="2" charset="0"/>
              </a:endParaRPr>
            </a:p>
          </p:txBody>
        </p:sp>
      </p:grpSp>
      <p:sp>
        <p:nvSpPr>
          <p:cNvPr id="8" name="TBDC…">
            <a:extLst>
              <a:ext uri="{FF2B5EF4-FFF2-40B4-BE49-F238E27FC236}">
                <a16:creationId xmlns:a16="http://schemas.microsoft.com/office/drawing/2014/main" xmlns="" id="{78E6408F-FB97-494D-A514-A35C38238644}"/>
              </a:ext>
            </a:extLst>
          </p:cNvPr>
          <p:cNvSpPr txBox="1"/>
          <p:nvPr/>
        </p:nvSpPr>
        <p:spPr>
          <a:xfrm>
            <a:off x="9884755" y="1262603"/>
            <a:ext cx="12279505"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chemeClr val="bg1">
                    <a:lumMod val="95000"/>
                  </a:schemeClr>
                </a:solidFill>
              </a:rPr>
              <a:t>Elevator Pitch</a:t>
            </a:r>
            <a:endParaRPr dirty="0">
              <a:solidFill>
                <a:schemeClr val="bg1">
                  <a:lumMod val="95000"/>
                </a:schemeClr>
              </a:solidFill>
            </a:endParaRPr>
          </a:p>
        </p:txBody>
      </p:sp>
      <p:sp>
        <p:nvSpPr>
          <p:cNvPr id="9" name="SUV Program">
            <a:extLst>
              <a:ext uri="{FF2B5EF4-FFF2-40B4-BE49-F238E27FC236}">
                <a16:creationId xmlns:a16="http://schemas.microsoft.com/office/drawing/2014/main" xmlns="" id="{45BEE30F-050F-654A-A4A2-141D58387558}"/>
              </a:ext>
            </a:extLst>
          </p:cNvPr>
          <p:cNvSpPr txBox="1"/>
          <p:nvPr/>
        </p:nvSpPr>
        <p:spPr>
          <a:xfrm>
            <a:off x="9984789" y="2279609"/>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0"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7072E23-4C74-8649-97B3-3B0FF7311C2C}"/>
              </a:ext>
            </a:extLst>
          </p:cNvPr>
          <p:cNvSpPr txBox="1"/>
          <p:nvPr/>
        </p:nvSpPr>
        <p:spPr>
          <a:xfrm>
            <a:off x="10070509" y="2980769"/>
            <a:ext cx="12812937" cy="3701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lgn="just">
              <a:spcBef>
                <a:spcPts val="1200"/>
              </a:spcBef>
              <a:defRPr sz="2100">
                <a:latin typeface="Roboto-Light"/>
                <a:ea typeface="Roboto-Light"/>
                <a:cs typeface="Roboto-Light"/>
                <a:sym typeface="Roboto-Light"/>
              </a:defRPr>
            </a:pPr>
            <a:r>
              <a:rPr lang="en-US" sz="3200" dirty="0" smtClean="0">
                <a:solidFill>
                  <a:schemeClr val="bg1"/>
                </a:solidFill>
                <a:latin typeface="Segoe UI" pitchFamily="34" charset="0"/>
                <a:cs typeface="Segoe UI" pitchFamily="34" charset="0"/>
                <a:sym typeface="Roboto-Light"/>
              </a:rPr>
              <a:t>Digital Cloud is an Information Technology Services and Consulting Company. We provide Strategic Business Consulting Solutions in SAP S/4 HANA &amp; SAP ERP Software Solutions to every sector in Private, Government &amp; all other Industry Sectors. Our Primary Focus is to provide SAP S/4 HANA &amp; SAP ERP Implementation, Testing &amp; Support Services.</a:t>
            </a:r>
            <a:endParaRPr lang="en-US" sz="2100" dirty="0" smtClean="0">
              <a:solidFill>
                <a:schemeClr val="bg1"/>
              </a:solidFill>
              <a:latin typeface="Segoe UI" pitchFamily="34" charset="0"/>
              <a:cs typeface="Segoe UI" pitchFamily="34" charset="0"/>
              <a:sym typeface="Roboto-Light"/>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a:p>
            <a:pPr algn="just"/>
            <a:r>
              <a:rPr lang="en-US" sz="3200" dirty="0" smtClean="0">
                <a:solidFill>
                  <a:schemeClr val="bg1"/>
                </a:solidFill>
                <a:latin typeface="Segoe UI" pitchFamily="34" charset="0"/>
                <a:cs typeface="Segoe UI" pitchFamily="34" charset="0"/>
              </a:rPr>
              <a:t>Well, we serve all market segments. B2B, B2C, Service Market, Industrial Market &amp; Professional Services Market. </a:t>
            </a:r>
          </a:p>
          <a:p>
            <a:pPr algn="just"/>
            <a:endParaRPr lang="en-US" sz="3200" dirty="0" smtClean="0">
              <a:solidFill>
                <a:schemeClr val="bg1"/>
              </a:solidFill>
              <a:latin typeface="Segoe UI" pitchFamily="34" charset="0"/>
              <a:cs typeface="Segoe UI" pitchFamily="34" charset="0"/>
            </a:endParaRPr>
          </a:p>
          <a:p>
            <a:pPr algn="just"/>
            <a:r>
              <a:rPr lang="en-US" sz="3200" dirty="0" smtClean="0">
                <a:solidFill>
                  <a:schemeClr val="bg1"/>
                </a:solidFill>
                <a:latin typeface="Segoe UI" pitchFamily="34" charset="0"/>
                <a:cs typeface="Segoe UI" pitchFamily="34" charset="0"/>
              </a:rPr>
              <a:t>To explain in Layman terms. our potential customers or end clients can be related to any market segment such as any Government Sector, Any line of Business in Private Sector that relates to any Industry Sector. </a:t>
            </a:r>
          </a:p>
          <a:p>
            <a:pPr algn="just"/>
            <a:endParaRPr lang="en-US" sz="3200" dirty="0" smtClean="0">
              <a:solidFill>
                <a:schemeClr val="bg1"/>
              </a:solidFill>
              <a:latin typeface="Segoe UI" pitchFamily="34" charset="0"/>
              <a:cs typeface="Segoe UI" pitchFamily="34" charset="0"/>
            </a:endParaRPr>
          </a:p>
          <a:p>
            <a:pPr algn="just"/>
            <a:r>
              <a:rPr lang="en-US" sz="3200" dirty="0" smtClean="0">
                <a:solidFill>
                  <a:schemeClr val="bg1"/>
                </a:solidFill>
                <a:latin typeface="Segoe UI" pitchFamily="34" charset="0"/>
                <a:cs typeface="Segoe UI" pitchFamily="34" charset="0"/>
              </a:rPr>
              <a:t>Whether it is Financial &amp; Banking, Retail, Utilities, Construction, Agriculture, Mining, Insurance, Media, Manufacturing, Chemicals, Consumer Products or Construction, we provide IT Services to all Industry Sectors.</a:t>
            </a: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pic>
        <p:nvPicPr>
          <p:cNvPr id="11" name="Picture 10" descr="DigitalCloudLogo2.png"/>
          <p:cNvPicPr>
            <a:picLocks noChangeAspect="1"/>
          </p:cNvPicPr>
          <p:nvPr/>
        </p:nvPicPr>
        <p:blipFill>
          <a:blip r:embed="rId2"/>
          <a:stretch>
            <a:fillRect/>
          </a:stretch>
        </p:blipFill>
        <p:spPr>
          <a:xfrm>
            <a:off x="2775438" y="4149968"/>
            <a:ext cx="3179885" cy="3512474"/>
          </a:xfrm>
          <a:prstGeom prst="rect">
            <a:avLst/>
          </a:prstGeom>
        </p:spPr>
      </p:pic>
    </p:spTree>
    <p:extLst>
      <p:ext uri="{BB962C8B-B14F-4D97-AF65-F5344CB8AC3E}">
        <p14:creationId xmlns:p14="http://schemas.microsoft.com/office/powerpoint/2010/main" xmlns="" val="3196203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Marketing Plan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43299"/>
            <a:ext cx="14593335" cy="93775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How do you market your product / service?</a:t>
            </a:r>
          </a:p>
          <a:p>
            <a:pPr lvl="0"/>
            <a:endParaRPr lang="en-US" sz="2800" dirty="0" smtClean="0">
              <a:latin typeface="Calibri" pitchFamily="34" charset="0"/>
            </a:endParaRPr>
          </a:p>
          <a:p>
            <a:pPr>
              <a:lnSpc>
                <a:spcPct val="150000"/>
              </a:lnSpc>
            </a:pPr>
            <a:r>
              <a:rPr lang="en-US" sz="2800" dirty="0" smtClean="0">
                <a:latin typeface="Calibri" pitchFamily="34" charset="0"/>
              </a:rPr>
              <a:t>Our Strength is our Sales &amp; Marketing Team. Alongside working with SAP Canada, we will be guided by SAP Canada's Account Manager as to how to market our solutions to potential customers / clients. </a:t>
            </a:r>
          </a:p>
          <a:p>
            <a:pPr>
              <a:lnSpc>
                <a:spcPct val="150000"/>
              </a:lnSpc>
            </a:pPr>
            <a:endParaRPr lang="en-US" sz="2800" dirty="0" smtClean="0">
              <a:latin typeface="Calibri" pitchFamily="34" charset="0"/>
            </a:endParaRPr>
          </a:p>
          <a:p>
            <a:pPr>
              <a:lnSpc>
                <a:spcPct val="150000"/>
              </a:lnSpc>
            </a:pPr>
            <a:r>
              <a:rPr lang="en-US" sz="2800" dirty="0" smtClean="0">
                <a:latin typeface="Calibri" pitchFamily="34" charset="0"/>
              </a:rPr>
              <a:t>Apart from our own team, who is responsible for Sales &amp; Marketing of our IT Solutions and also considering the marketing services that we opt to take from digital marketing agencies in Canada, We consider Digital Marketing Services as well such as Social Media Marketing, Content Marketing, Email Marketing &amp; Influencer Marketing.</a:t>
            </a:r>
          </a:p>
          <a:p>
            <a:pPr marL="457200" indent="-457200">
              <a:spcBef>
                <a:spcPts val="1200"/>
              </a:spcBef>
              <a:buSzPct val="40000"/>
              <a:defRPr sz="2100">
                <a:latin typeface="Roboto-Light"/>
                <a:ea typeface="Roboto-Light"/>
                <a:cs typeface="Roboto-Light"/>
                <a:sym typeface="Roboto-Light"/>
              </a:defRPr>
            </a:pPr>
            <a:endParaRPr lang="en-CA" sz="2800" dirty="0">
              <a:solidFill>
                <a:srgbClr val="44474F"/>
              </a:solidFill>
              <a:latin typeface="Calibri" pitchFamily="34" charset="0"/>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1917355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Product Demo</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4480560"/>
            <a:ext cx="11918715" cy="844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Demo of the product / service ?</a:t>
            </a:r>
          </a:p>
          <a:p>
            <a:pPr lvl="0"/>
            <a:endParaRPr lang="en-US" sz="2800" dirty="0" smtClean="0">
              <a:latin typeface="Calibri" pitchFamily="34" charset="0"/>
            </a:endParaRPr>
          </a:p>
          <a:p>
            <a:pPr>
              <a:lnSpc>
                <a:spcPct val="150000"/>
              </a:lnSpc>
            </a:pPr>
            <a:r>
              <a:rPr lang="en-CA" sz="2800" dirty="0" smtClean="0">
                <a:latin typeface="Calibri" pitchFamily="34" charset="0"/>
              </a:rPr>
              <a:t>As part of Selling our IT Solutions to Customers / Clients, for each and every Customer, we provide them with DEMO of our solutions and services that describes why SAP Solutions are best for their business, how we plan to implement the solution to meet customer needs at low costs &amp; How we plan to support the customer business after Go-Live of Customer System. </a:t>
            </a:r>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600" dirty="0">
              <a:solidFill>
                <a:schemeClr val="bg1">
                  <a:lumMod val="95000"/>
                </a:schemeClr>
              </a:solidFill>
              <a:latin typeface="Calibri" pitchFamily="34" charset="0"/>
            </a:endParaRPr>
          </a:p>
        </p:txBody>
      </p:sp>
    </p:spTree>
    <p:extLst>
      <p:ext uri="{BB962C8B-B14F-4D97-AF65-F5344CB8AC3E}">
        <p14:creationId xmlns:p14="http://schemas.microsoft.com/office/powerpoint/2010/main" xmlns="" val="3118065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Investor Information </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971801"/>
            <a:ext cx="22894497" cy="10309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endParaRPr lang="en-CA" sz="2800" b="1" dirty="0" smtClean="0">
              <a:latin typeface="Calibri" pitchFamily="34" charset="0"/>
            </a:endParaRPr>
          </a:p>
          <a:p>
            <a:pPr lvl="0"/>
            <a:r>
              <a:rPr lang="en-CA" sz="2800" b="1" dirty="0" smtClean="0">
                <a:latin typeface="Calibri" pitchFamily="34" charset="0"/>
              </a:rPr>
              <a:t>Types of investment (</a:t>
            </a:r>
            <a:r>
              <a:rPr lang="en-CA" sz="2800" b="1" dirty="0" err="1" smtClean="0">
                <a:latin typeface="Calibri" pitchFamily="34" charset="0"/>
              </a:rPr>
              <a:t>ie</a:t>
            </a:r>
            <a:r>
              <a:rPr lang="en-CA" sz="2800" b="1" dirty="0" smtClean="0">
                <a:latin typeface="Calibri" pitchFamily="34" charset="0"/>
              </a:rPr>
              <a:t> Angel Investment, Venture Capital Fund, Government Grant, etc.)</a:t>
            </a:r>
          </a:p>
          <a:p>
            <a:pPr lvl="0"/>
            <a:endParaRPr lang="en-US" sz="2800" dirty="0" smtClean="0">
              <a:latin typeface="Calibri" pitchFamily="34" charset="0"/>
            </a:endParaRPr>
          </a:p>
          <a:p>
            <a:pPr>
              <a:lnSpc>
                <a:spcPct val="150000"/>
              </a:lnSpc>
            </a:pPr>
            <a:r>
              <a:rPr lang="en-US" sz="2800" dirty="0" smtClean="0">
                <a:latin typeface="Calibri" pitchFamily="34" charset="0"/>
              </a:rPr>
              <a:t>We welcome Investors and other Venture Capitalists, Angle Investors and other source of funding for our company in Canada. In Return, they would be a part of our organization as Directors, Shareholders and key decision makers as we grow along. There is no set goal for us for Funding. Our primary goal is to first establish our business in Canada and slowly start with finding IT projects and delivering solutions to Customers. Later as business grows, then probably we may opt for funding.</a:t>
            </a:r>
          </a:p>
          <a:p>
            <a:pPr>
              <a:lnSpc>
                <a:spcPct val="150000"/>
              </a:lnSpc>
            </a:pPr>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Valuation of investment ?</a:t>
            </a:r>
          </a:p>
          <a:p>
            <a:pPr lvl="0"/>
            <a:endParaRPr lang="en-US" sz="2800" dirty="0" smtClean="0">
              <a:latin typeface="Calibri" pitchFamily="34" charset="0"/>
            </a:endParaRPr>
          </a:p>
          <a:p>
            <a:r>
              <a:rPr lang="en-CA" sz="2800" dirty="0" smtClean="0">
                <a:latin typeface="Calibri" pitchFamily="34" charset="0"/>
              </a:rPr>
              <a:t>Not Applicable</a:t>
            </a:r>
          </a:p>
          <a:p>
            <a:endParaRPr lang="en-CA" sz="2800" dirty="0" smtClean="0">
              <a:latin typeface="Calibri" pitchFamily="34" charset="0"/>
            </a:endParaRPr>
          </a:p>
          <a:p>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Terms of investment (</a:t>
            </a:r>
            <a:r>
              <a:rPr lang="en-CA" sz="2800" b="1" dirty="0" err="1" smtClean="0">
                <a:latin typeface="Calibri" pitchFamily="34" charset="0"/>
              </a:rPr>
              <a:t>ie</a:t>
            </a:r>
            <a:r>
              <a:rPr lang="en-CA" sz="2800" b="1" dirty="0" smtClean="0">
                <a:latin typeface="Calibri" pitchFamily="34" charset="0"/>
              </a:rPr>
              <a:t> convertible note, voting rights, etc)</a:t>
            </a:r>
          </a:p>
          <a:p>
            <a:pPr lvl="0"/>
            <a:endParaRPr lang="en-US" sz="2800" dirty="0" smtClean="0">
              <a:latin typeface="Calibri" pitchFamily="34" charset="0"/>
            </a:endParaRPr>
          </a:p>
          <a:p>
            <a:r>
              <a:rPr lang="en-CA" sz="2800" dirty="0" smtClean="0">
                <a:latin typeface="Calibri" pitchFamily="34" charset="0"/>
              </a:rPr>
              <a:t>Depends on what terms the investment was received. One thing we would ensure to all investors is that, once the investor decide to invest funds, then we assure them that, whatever the Return options the Investor is expecting will be fulfilled. </a:t>
            </a:r>
            <a:endParaRPr lang="en-US" sz="2800" dirty="0" smtClean="0">
              <a:latin typeface="Calibri" pitchFamily="34" charset="0"/>
            </a:endParaRPr>
          </a:p>
          <a:p>
            <a:r>
              <a:rPr lang="en-US" sz="2800" dirty="0" smtClean="0">
                <a:latin typeface="Calibri" pitchFamily="34" charset="0"/>
              </a:rPr>
              <a:t> </a:t>
            </a:r>
            <a:endParaRPr lang="en-US" sz="2800" b="1" dirty="0" smtClean="0">
              <a:latin typeface="Calibri" pitchFamily="34" charset="0"/>
            </a:endParaRPr>
          </a:p>
          <a:p>
            <a:pPr lvl="0"/>
            <a:endParaRPr lang="en-US" sz="2800" dirty="0" smtClean="0">
              <a:latin typeface="Calibri" pitchFamily="34" charset="0"/>
            </a:endParaRPr>
          </a:p>
          <a:p>
            <a:r>
              <a:rPr lang="en-US" sz="3200" dirty="0" smtClean="0"/>
              <a:t> </a:t>
            </a: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1184127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Investor Information </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834640"/>
            <a:ext cx="22894497" cy="105613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Involvement of investors ?</a:t>
            </a:r>
          </a:p>
          <a:p>
            <a:pPr lvl="0"/>
            <a:endParaRPr lang="en-US" sz="2800" dirty="0" smtClean="0">
              <a:latin typeface="Calibri" pitchFamily="34" charset="0"/>
            </a:endParaRPr>
          </a:p>
          <a:p>
            <a:r>
              <a:rPr lang="en-CA" sz="2800" dirty="0" smtClean="0">
                <a:latin typeface="Calibri" pitchFamily="34" charset="0"/>
              </a:rPr>
              <a:t>As of now, there are no investors. We started the company with our own funds.</a:t>
            </a:r>
          </a:p>
          <a:p>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Founder / SUV Applicant investment ?</a:t>
            </a:r>
          </a:p>
          <a:p>
            <a:pPr lvl="0"/>
            <a:endParaRPr lang="en-US" sz="2800" dirty="0" smtClean="0">
              <a:latin typeface="Calibri" pitchFamily="34" charset="0"/>
            </a:endParaRPr>
          </a:p>
          <a:p>
            <a:r>
              <a:rPr lang="en-CA" sz="2800" dirty="0" smtClean="0">
                <a:latin typeface="Calibri" pitchFamily="34" charset="0"/>
              </a:rPr>
              <a:t>Yes, as a Founder. I started this IT Start-Up with using my own funds. Not opted for Investors as of now.</a:t>
            </a:r>
          </a:p>
          <a:p>
            <a:endParaRPr lang="en-CA" sz="2800" dirty="0" smtClean="0">
              <a:latin typeface="Calibri" pitchFamily="34" charset="0"/>
            </a:endParaRPr>
          </a:p>
          <a:p>
            <a:endParaRPr lang="en-CA" sz="2800" b="1" dirty="0" smtClean="0">
              <a:solidFill>
                <a:srgbClr val="44474F"/>
              </a:solidFill>
              <a:latin typeface="Calibri" pitchFamily="34" charset="0"/>
            </a:endParaRPr>
          </a:p>
          <a:p>
            <a:pPr lvl="0"/>
            <a:r>
              <a:rPr lang="en-CA" sz="2800" b="1" dirty="0" smtClean="0">
                <a:latin typeface="Calibri" pitchFamily="34" charset="0"/>
              </a:rPr>
              <a:t>Investment goals for the next 12 - 24 months ?</a:t>
            </a:r>
            <a:endParaRPr lang="en-US" sz="2800" b="1"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Initially in Canada, We probably would manage Facility Rental costs and Infrastructure establishment costs by our own funds, As they are minimal as the office space we need is not huge for initial starting of business in Canada. Within 2 years after establishment in Canada, we may see a surge in IT projects that we may acquire.</a:t>
            </a:r>
          </a:p>
          <a:p>
            <a:endParaRPr lang="en-US" sz="2800" dirty="0" smtClean="0">
              <a:latin typeface="Calibri" pitchFamily="34" charset="0"/>
            </a:endParaRPr>
          </a:p>
          <a:p>
            <a:r>
              <a:rPr lang="en-US" sz="2800" dirty="0" smtClean="0">
                <a:latin typeface="Calibri" pitchFamily="34" charset="0"/>
              </a:rPr>
              <a:t>Hence We welcome Investors and other Venture Capitalists, Angle Investors and other source of funding for our company in Canada. In Return, they would be a part of our organization as Directors, Shareholders and key decision makers as we grow along.</a:t>
            </a:r>
          </a:p>
          <a:p>
            <a:endParaRPr lang="en-US" sz="2800" dirty="0" smtClean="0">
              <a:latin typeface="Calibri" pitchFamily="34" charset="0"/>
            </a:endParaRPr>
          </a:p>
          <a:p>
            <a:r>
              <a:rPr lang="en-US" sz="2800" dirty="0" smtClean="0">
                <a:latin typeface="Calibri" pitchFamily="34" charset="0"/>
              </a:rPr>
              <a:t>There is no set goal for us for Funding. Our primary goal is to first establish our business in Canada and slowly start with finding IT projects and delivering solutions to Customers. Later as business grows, then probably we may see a need of funding as we need a bigger facility, as our employee strength in all sectors could grow. Also simultaneously we may see growth in Company's Revenue, then we believe more and more investors will come forward to invest in our Company. </a:t>
            </a:r>
          </a:p>
          <a:p>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600" dirty="0">
              <a:solidFill>
                <a:schemeClr val="bg1">
                  <a:lumMod val="95000"/>
                </a:schemeClr>
              </a:solidFill>
              <a:latin typeface="Calibri" pitchFamily="34" charset="0"/>
            </a:endParaRPr>
          </a:p>
        </p:txBody>
      </p:sp>
    </p:spTree>
    <p:extLst>
      <p:ext uri="{BB962C8B-B14F-4D97-AF65-F5344CB8AC3E}">
        <p14:creationId xmlns:p14="http://schemas.microsoft.com/office/powerpoint/2010/main" xmlns="" val="11841272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Why Canada?</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Challenges do you foresee facing in the Canadian market?</a:t>
            </a:r>
          </a:p>
          <a:p>
            <a:pPr lvl="0"/>
            <a:endParaRPr lang="en-US" sz="2800" dirty="0" smtClean="0">
              <a:latin typeface="Calibri" pitchFamily="34" charset="0"/>
            </a:endParaRPr>
          </a:p>
          <a:p>
            <a:pPr>
              <a:lnSpc>
                <a:spcPct val="150000"/>
              </a:lnSpc>
            </a:pPr>
            <a:r>
              <a:rPr lang="en-CA" sz="2800" dirty="0" smtClean="0">
                <a:latin typeface="Calibri" pitchFamily="34" charset="0"/>
              </a:rPr>
              <a:t>The only challenge which we foresee that we may face in Canada is the to identify potential customers and to have a competitive IT Sales &amp; Marketing Team, which shall work very effectively. </a:t>
            </a:r>
          </a:p>
          <a:p>
            <a:pPr>
              <a:lnSpc>
                <a:spcPct val="150000"/>
              </a:lnSpc>
            </a:pPr>
            <a:endParaRPr lang="en-US" sz="2800" dirty="0" smtClean="0">
              <a:latin typeface="Calibri" pitchFamily="34" charset="0"/>
            </a:endParaRPr>
          </a:p>
          <a:p>
            <a:pPr>
              <a:lnSpc>
                <a:spcPct val="150000"/>
              </a:lnSpc>
            </a:pPr>
            <a:r>
              <a:rPr lang="en-CA" sz="2800" dirty="0" smtClean="0">
                <a:latin typeface="Calibri" pitchFamily="34" charset="0"/>
              </a:rPr>
              <a:t>We do not see any potential challenges in Canada as far as delivering IT Solutions are concerned. Our only challenge in Canada is to build a team that is capable of Selling IT Solutions. Whether we take help of our Business Incubator or Digital Marketing Agencies who will help us in Selling our IT Solutions, we are able to increase our customer base in Canada. </a:t>
            </a:r>
            <a:endParaRPr lang="en-US" sz="2800" dirty="0" smtClean="0">
              <a:latin typeface="Calibri" pitchFamily="34" charset="0"/>
            </a:endParaRPr>
          </a:p>
          <a:p>
            <a:r>
              <a:rPr lang="en-US" sz="2800" dirty="0" smtClean="0">
                <a:latin typeface="Calibri" pitchFamily="34" charset="0"/>
              </a:rPr>
              <a:t> </a:t>
            </a:r>
          </a:p>
          <a:p>
            <a:endParaRPr lang="en-US" sz="2800" dirty="0" smtClean="0">
              <a:latin typeface="Calibri" pitchFamily="34" charset="0"/>
            </a:endParaRPr>
          </a:p>
          <a:p>
            <a:endParaRPr lang="en-US" sz="2800" b="1" dirty="0" smtClean="0">
              <a:latin typeface="Calibri" pitchFamily="34" charset="0"/>
            </a:endParaRPr>
          </a:p>
          <a:p>
            <a:pPr lvl="0"/>
            <a:r>
              <a:rPr lang="en-CA" sz="2800" b="1" dirty="0" smtClean="0">
                <a:latin typeface="Calibri" pitchFamily="34" charset="0"/>
              </a:rPr>
              <a:t>What Outreach / relationships do you have already in Canada? </a:t>
            </a:r>
          </a:p>
          <a:p>
            <a:pPr lvl="0"/>
            <a:endParaRPr lang="en-US" sz="2800" dirty="0" smtClean="0">
              <a:latin typeface="Calibri" pitchFamily="34" charset="0"/>
            </a:endParaRPr>
          </a:p>
          <a:p>
            <a:pPr>
              <a:lnSpc>
                <a:spcPct val="150000"/>
              </a:lnSpc>
            </a:pPr>
            <a:r>
              <a:rPr lang="en-US" sz="2800" dirty="0" smtClean="0">
                <a:latin typeface="Calibri" pitchFamily="34" charset="0"/>
              </a:rPr>
              <a:t>As mentioned earlier, We have already incorporated our Firm in Ontario Canada under this Name: </a:t>
            </a:r>
            <a:r>
              <a:rPr lang="en-US" sz="2800" b="1" dirty="0" smtClean="0">
                <a:latin typeface="Calibri" pitchFamily="34" charset="0"/>
              </a:rPr>
              <a:t>Digital Cloud ERP Solutions Ltd. </a:t>
            </a:r>
            <a:r>
              <a:rPr lang="en-US" sz="2800" dirty="0" smtClean="0">
                <a:latin typeface="Calibri" pitchFamily="34" charset="0"/>
              </a:rPr>
              <a:t>Also we already acquired Partnership with SAP CANADA. </a:t>
            </a:r>
          </a:p>
          <a:p>
            <a:r>
              <a:rPr lang="en-US" sz="2800" dirty="0" smtClean="0">
                <a:latin typeface="Calibri" pitchFamily="34" charset="0"/>
              </a:rPr>
              <a:t> </a:t>
            </a:r>
          </a:p>
          <a:p>
            <a:endParaRPr lang="en-US" sz="2800" dirty="0" smtClean="0">
              <a:latin typeface="Calibri" pitchFamily="34" charset="0"/>
            </a:endParaRPr>
          </a:p>
          <a:p>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728840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Why Canada?</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679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endParaRPr lang="en-CA" sz="2800" b="1" dirty="0" smtClean="0">
              <a:latin typeface="Calibri" pitchFamily="34" charset="0"/>
            </a:endParaRPr>
          </a:p>
          <a:p>
            <a:pPr lvl="0"/>
            <a:r>
              <a:rPr lang="en-CA" sz="2800" b="1" dirty="0" smtClean="0">
                <a:latin typeface="Calibri" pitchFamily="34" charset="0"/>
              </a:rPr>
              <a:t>What key partnerships do you have in place in Canada?</a:t>
            </a:r>
          </a:p>
          <a:p>
            <a:pPr lvl="0"/>
            <a:endParaRPr lang="en-US" sz="3200" dirty="0" smtClean="0">
              <a:latin typeface="Calibri" pitchFamily="34" charset="0"/>
            </a:endParaRPr>
          </a:p>
          <a:p>
            <a:pPr>
              <a:lnSpc>
                <a:spcPct val="150000"/>
              </a:lnSpc>
            </a:pPr>
            <a:r>
              <a:rPr lang="en-US" sz="3200" dirty="0" smtClean="0">
                <a:latin typeface="Calibri" pitchFamily="34" charset="0"/>
              </a:rPr>
              <a:t>we already acquired Partnership with SAP CANADA. This is a great advantage for us because once we establish our business in Canada, it will be easy for us to sell our SAP IT Solutions to Customers as we carry a brand value of SAP Partner.</a:t>
            </a:r>
          </a:p>
          <a:p>
            <a:pPr>
              <a:lnSpc>
                <a:spcPct val="150000"/>
              </a:lnSpc>
            </a:pPr>
            <a:endParaRPr lang="en-US" sz="3200" dirty="0" smtClean="0">
              <a:latin typeface="Calibri" pitchFamily="34" charset="0"/>
            </a:endParaRPr>
          </a:p>
          <a:p>
            <a:pPr>
              <a:lnSpc>
                <a:spcPct val="150000"/>
              </a:lnSpc>
            </a:pPr>
            <a:endParaRPr lang="en-US" sz="3200" dirty="0" smtClean="0">
              <a:latin typeface="Calibri" pitchFamily="34" charset="0"/>
            </a:endParaRPr>
          </a:p>
          <a:p>
            <a:pPr lvl="0"/>
            <a:r>
              <a:rPr lang="en-CA" sz="2800" b="1" dirty="0" smtClean="0">
                <a:latin typeface="Calibri" pitchFamily="34" charset="0"/>
              </a:rPr>
              <a:t>How will your business benefit the Canadian economy? (detailed) </a:t>
            </a:r>
          </a:p>
          <a:p>
            <a:pPr lvl="0"/>
            <a:endParaRPr lang="en-US" sz="2800" dirty="0" smtClean="0">
              <a:latin typeface="Calibri" pitchFamily="34" charset="0"/>
            </a:endParaRPr>
          </a:p>
          <a:p>
            <a:pPr>
              <a:lnSpc>
                <a:spcPct val="150000"/>
              </a:lnSpc>
            </a:pPr>
            <a:r>
              <a:rPr lang="en-CA" sz="2800" dirty="0" smtClean="0">
                <a:latin typeface="Calibri" pitchFamily="34" charset="0"/>
              </a:rPr>
              <a:t>As Canada Market is so Huge, We foresee selling our IT Solutions &amp; Services to each and every Industry sector in Canada. </a:t>
            </a:r>
            <a:r>
              <a:rPr lang="en-US" sz="2800" dirty="0" smtClean="0">
                <a:latin typeface="Calibri" pitchFamily="34" charset="0"/>
              </a:rPr>
              <a:t>As a result, our business grows rapidly and in turn we would also be contributing towards the growth of Canadian Economy. </a:t>
            </a:r>
          </a:p>
          <a:p>
            <a:pPr>
              <a:lnSpc>
                <a:spcPct val="150000"/>
              </a:lnSpc>
            </a:pPr>
            <a:endParaRPr lang="en-US" sz="2800" dirty="0" smtClean="0">
              <a:latin typeface="Calibri" pitchFamily="34" charset="0"/>
            </a:endParaRPr>
          </a:p>
          <a:p>
            <a:pPr>
              <a:lnSpc>
                <a:spcPct val="150000"/>
              </a:lnSpc>
            </a:pPr>
            <a:r>
              <a:rPr lang="en-US" sz="2800" dirty="0" smtClean="0">
                <a:latin typeface="Calibri" pitchFamily="34" charset="0"/>
              </a:rPr>
              <a:t>Also apart from contribution towards economic growth of the country, we would hire Canadian Citizens coming out of university in Canada and the interested candidates who are choosing SAP IT as their career, we train them and place them in our SAP IT Projects. So simultaneously we are creating jobs for Canadians in SAP IT Field.</a:t>
            </a:r>
          </a:p>
          <a:p>
            <a:pPr>
              <a:lnSpc>
                <a:spcPct val="150000"/>
              </a:lnSpc>
            </a:pPr>
            <a:endParaRPr lang="en-US" sz="3200" dirty="0" smtClean="0">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728840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Canada Roadmap</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are the steps you need to take today to prepare you company to arrive in Canada?</a:t>
            </a:r>
          </a:p>
          <a:p>
            <a:pPr lvl="0"/>
            <a:endParaRPr lang="en-CA" sz="2800" b="1" dirty="0" smtClean="0">
              <a:latin typeface="Calibri" pitchFamily="34" charset="0"/>
            </a:endParaRPr>
          </a:p>
          <a:p>
            <a:pPr lvl="0"/>
            <a:endParaRPr lang="en-US" sz="2800" dirty="0" smtClean="0">
              <a:latin typeface="Calibri" pitchFamily="34" charset="0"/>
            </a:endParaRPr>
          </a:p>
          <a:p>
            <a:pPr>
              <a:buFont typeface="Arial" pitchFamily="34" charset="0"/>
              <a:buChar char="•"/>
            </a:pPr>
            <a:r>
              <a:rPr lang="en-CA" sz="2800" b="1" dirty="0" smtClean="0">
                <a:latin typeface="Calibri" pitchFamily="34" charset="0"/>
              </a:rPr>
              <a:t>    Step 1:</a:t>
            </a:r>
            <a:r>
              <a:rPr lang="en-CA" sz="2800" dirty="0" smtClean="0">
                <a:latin typeface="Calibri" pitchFamily="34" charset="0"/>
              </a:rPr>
              <a:t> Finding a Business Incubator who is prepared to Support us with </a:t>
            </a:r>
            <a:r>
              <a:rPr lang="en-CA" sz="2800" b="1" dirty="0" smtClean="0">
                <a:latin typeface="Calibri" pitchFamily="34" charset="0"/>
              </a:rPr>
              <a:t>"Letter of Support“</a:t>
            </a:r>
          </a:p>
          <a:p>
            <a:pPr>
              <a:buFont typeface="Arial" pitchFamily="34" charset="0"/>
              <a:buChar char="•"/>
            </a:pPr>
            <a:endParaRPr lang="en-US" sz="2800" b="1" dirty="0" smtClean="0">
              <a:latin typeface="Calibri" pitchFamily="34" charset="0"/>
            </a:endParaRPr>
          </a:p>
          <a:p>
            <a:pPr>
              <a:buFont typeface="Arial" pitchFamily="34" charset="0"/>
              <a:buChar char="•"/>
            </a:pPr>
            <a:endParaRPr lang="en-US" sz="2800" b="1" dirty="0" smtClean="0">
              <a:latin typeface="Calibri" pitchFamily="34" charset="0"/>
            </a:endParaRPr>
          </a:p>
          <a:p>
            <a:pPr>
              <a:lnSpc>
                <a:spcPct val="150000"/>
              </a:lnSpc>
              <a:buFont typeface="Arial" pitchFamily="34" charset="0"/>
              <a:buChar char="•"/>
            </a:pPr>
            <a:r>
              <a:rPr lang="en-CA" sz="2800" b="1" dirty="0" smtClean="0">
                <a:latin typeface="Calibri" pitchFamily="34" charset="0"/>
              </a:rPr>
              <a:t>    Step 2:</a:t>
            </a:r>
            <a:r>
              <a:rPr lang="en-CA" sz="2800" dirty="0" smtClean="0">
                <a:latin typeface="Calibri" pitchFamily="34" charset="0"/>
              </a:rPr>
              <a:t> As Immigration Process for Start-Up VISA will be in process, we probably has to work with Business Incubator to plan for steps for establishing business in Canada and could seek Business Incubator support &amp; assistance in office facility location and build up of infrastructure</a:t>
            </a:r>
          </a:p>
          <a:p>
            <a:pPr>
              <a:lnSpc>
                <a:spcPct val="150000"/>
              </a:lnSpc>
              <a:buFont typeface="Arial" pitchFamily="34" charset="0"/>
              <a:buChar char="•"/>
            </a:pPr>
            <a:endParaRPr lang="en-US" sz="2800" dirty="0" smtClean="0">
              <a:latin typeface="Calibri" pitchFamily="34" charset="0"/>
            </a:endParaRPr>
          </a:p>
          <a:p>
            <a:pPr>
              <a:lnSpc>
                <a:spcPct val="150000"/>
              </a:lnSpc>
              <a:buFont typeface="Arial" pitchFamily="34" charset="0"/>
              <a:buChar char="•"/>
            </a:pPr>
            <a:r>
              <a:rPr lang="en-CA" sz="2800" b="1" dirty="0" smtClean="0">
                <a:latin typeface="Calibri" pitchFamily="34" charset="0"/>
              </a:rPr>
              <a:t>    Step 3:</a:t>
            </a:r>
            <a:r>
              <a:rPr lang="en-CA" sz="2800" dirty="0" smtClean="0">
                <a:latin typeface="Calibri" pitchFamily="34" charset="0"/>
              </a:rPr>
              <a:t> Also seek assistance in hiring a IT Sales &amp; Marketing Professionals Team, so that not to waste time and starting towards the sales of our IT Solutions. Also then building a SAP IT Competency Team</a:t>
            </a:r>
          </a:p>
          <a:p>
            <a:pPr>
              <a:lnSpc>
                <a:spcPct val="150000"/>
              </a:lnSpc>
              <a:buFont typeface="Arial" pitchFamily="34" charset="0"/>
              <a:buChar char="•"/>
            </a:pPr>
            <a:endParaRPr lang="en-US" sz="2800" dirty="0" smtClean="0">
              <a:latin typeface="Calibri" pitchFamily="34" charset="0"/>
            </a:endParaRPr>
          </a:p>
          <a:p>
            <a:pPr>
              <a:lnSpc>
                <a:spcPct val="150000"/>
              </a:lnSpc>
              <a:buFont typeface="Arial" pitchFamily="34" charset="0"/>
              <a:buChar char="•"/>
            </a:pPr>
            <a:r>
              <a:rPr lang="en-US" sz="2800" b="1" dirty="0" smtClean="0">
                <a:latin typeface="Calibri" pitchFamily="34" charset="0"/>
              </a:rPr>
              <a:t>    Step 4:</a:t>
            </a:r>
            <a:r>
              <a:rPr lang="en-US" sz="2800" dirty="0" smtClean="0">
                <a:latin typeface="Calibri" pitchFamily="34" charset="0"/>
              </a:rPr>
              <a:t> As our Start-Up VISA is approved within a year or so, then as a Founder and my team will arrive in Canada and by that time, we may have done some progress already, which will greatly help in building successful venture in Canada</a:t>
            </a:r>
          </a:p>
          <a:p>
            <a:pPr>
              <a:lnSpc>
                <a:spcPct val="150000"/>
              </a:lnSpc>
            </a:pPr>
            <a:endParaRPr lang="en-US" sz="2800" dirty="0" smtClean="0">
              <a:latin typeface="Calibri" pitchFamily="34" charset="0"/>
            </a:endParaRPr>
          </a:p>
        </p:txBody>
      </p:sp>
    </p:spTree>
    <p:extLst>
      <p:ext uri="{BB962C8B-B14F-4D97-AF65-F5344CB8AC3E}">
        <p14:creationId xmlns:p14="http://schemas.microsoft.com/office/powerpoint/2010/main" xmlns="" val="3686718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Canada Roadmap</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383279"/>
            <a:ext cx="22894497" cy="9761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Once in Canada, what are the key action items you need to accomplish to launch your company successfully?</a:t>
            </a:r>
          </a:p>
          <a:p>
            <a:pPr lvl="0"/>
            <a:endParaRPr lang="en-US" sz="2800" dirty="0" smtClean="0">
              <a:latin typeface="Calibri" pitchFamily="34" charset="0"/>
            </a:endParaRPr>
          </a:p>
          <a:p>
            <a:pPr>
              <a:lnSpc>
                <a:spcPct val="150000"/>
              </a:lnSpc>
            </a:pPr>
            <a:r>
              <a:rPr lang="en-CA" sz="2800" dirty="0" smtClean="0">
                <a:latin typeface="Calibri" pitchFamily="34" charset="0"/>
              </a:rPr>
              <a:t>As described in previous step, we already have planned our work even before we arrived in Canada. Once in Canada, we may work towards building a proper Ecosystem in place, which enables us to unleash the potential growth opportunities as we go along. Also we would work hand-in-hand with Business incubators in achieving the long-term goals and objectives of the organization.</a:t>
            </a:r>
            <a:endParaRPr lang="en-US" sz="2800" dirty="0" smtClean="0">
              <a:latin typeface="Calibri" pitchFamily="34" charset="0"/>
            </a:endParaRPr>
          </a:p>
          <a:p>
            <a:r>
              <a:rPr lang="en-US" sz="2800" dirty="0" smtClean="0">
                <a:latin typeface="Calibri" pitchFamily="34" charset="0"/>
              </a:rPr>
              <a:t> </a:t>
            </a:r>
          </a:p>
          <a:p>
            <a:endParaRPr lang="en-US" sz="2800" dirty="0" smtClean="0">
              <a:latin typeface="Calibri" pitchFamily="34" charset="0"/>
            </a:endParaRPr>
          </a:p>
          <a:p>
            <a:endParaRPr lang="en-US" sz="2800" dirty="0" smtClean="0">
              <a:latin typeface="Calibri" pitchFamily="34" charset="0"/>
            </a:endParaRPr>
          </a:p>
          <a:p>
            <a:pPr lvl="0"/>
            <a:r>
              <a:rPr lang="en-CA" sz="2800" b="1" dirty="0" smtClean="0">
                <a:latin typeface="Calibri" pitchFamily="34" charset="0"/>
              </a:rPr>
              <a:t>Once in Canada, what do the following 6 months look like for the company?</a:t>
            </a:r>
          </a:p>
          <a:p>
            <a:pPr lvl="0"/>
            <a:endParaRPr lang="en-US" sz="2800" dirty="0" smtClean="0">
              <a:latin typeface="Calibri" pitchFamily="34" charset="0"/>
            </a:endParaRPr>
          </a:p>
          <a:p>
            <a:pPr>
              <a:lnSpc>
                <a:spcPct val="150000"/>
              </a:lnSpc>
            </a:pPr>
            <a:r>
              <a:rPr lang="en-US" sz="2800" dirty="0" smtClean="0">
                <a:latin typeface="Calibri" pitchFamily="34" charset="0"/>
              </a:rPr>
              <a:t>In the First 6 Months, our primary goal is to Sell SAP Solutions &amp; Acquire SAP IT Projects with potential customers. So the Key to achieve this goal is to have Experienced IT Sales &amp; Marketing Team. Alongside this process, we are planning to build a Sophisticated Ecosystem within the organization with set goals and objectives defined clearly for the next 5 years (A long-Term Plan) and work towards achieving it.</a:t>
            </a:r>
          </a:p>
          <a:p>
            <a:pPr>
              <a:lnSpc>
                <a:spcPct val="150000"/>
              </a:lnSpc>
            </a:pPr>
            <a:endParaRPr lang="en-US" sz="2800" dirty="0" smtClean="0">
              <a:latin typeface="Calibri" pitchFamily="34" charset="0"/>
            </a:endParaRPr>
          </a:p>
          <a:p>
            <a:pPr>
              <a:lnSpc>
                <a:spcPct val="150000"/>
              </a:lnSpc>
            </a:pPr>
            <a:r>
              <a:rPr lang="en-US" sz="2800" dirty="0" smtClean="0">
                <a:latin typeface="Calibri" pitchFamily="34" charset="0"/>
              </a:rPr>
              <a:t>As part of this long-term plan, we are planning to build an SAP IT Competency team, who are SAP skilled resources and also planning to hire fresh Canadian University Graduates, who are interested in pursuing SAP IT Career. So we plan to train them and build them as a competitive SAP IT Employee. Also it a great opportunity for young graduates to shape themselves into a future SAP Software Consultants.</a:t>
            </a: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3686718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455"/>
        <p:cNvGrpSpPr/>
        <p:nvPr/>
      </p:nvGrpSpPr>
      <p:grpSpPr>
        <a:xfrm>
          <a:off x="0" y="0"/>
          <a:ext cx="0" cy="0"/>
          <a:chOff x="0" y="0"/>
          <a:chExt cx="0" cy="0"/>
        </a:xfrm>
      </p:grpSpPr>
      <p:sp>
        <p:nvSpPr>
          <p:cNvPr id="457" name="Google Shape;457;p46"/>
          <p:cNvSpPr/>
          <p:nvPr/>
        </p:nvSpPr>
        <p:spPr>
          <a:xfrm>
            <a:off x="3363064" y="1391478"/>
            <a:ext cx="17657872" cy="10933043"/>
          </a:xfrm>
          <a:prstGeom prst="rect">
            <a:avLst/>
          </a:prstGeom>
          <a:solidFill>
            <a:srgbClr val="FFFFFF">
              <a:alpha val="84706"/>
            </a:srgbClr>
          </a:solid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27282D"/>
              </a:buClr>
              <a:buSzPts val="3000"/>
              <a:buFont typeface="Calibri"/>
              <a:buNone/>
            </a:pPr>
            <a:endParaRPr sz="3000" b="1" i="0" u="none" strike="noStrike" cap="none">
              <a:solidFill>
                <a:srgbClr val="000000"/>
              </a:solidFill>
              <a:latin typeface="Avenir Next" panose="020B0503020202020204" pitchFamily="34" charset="0"/>
              <a:ea typeface="Helvetica Neue"/>
              <a:cs typeface="Helvetica Neue"/>
              <a:sym typeface="Helvetica Neue"/>
            </a:endParaRPr>
          </a:p>
        </p:txBody>
      </p:sp>
      <p:sp>
        <p:nvSpPr>
          <p:cNvPr id="6" name="Google Shape;458;p46">
            <a:extLst>
              <a:ext uri="{FF2B5EF4-FFF2-40B4-BE49-F238E27FC236}">
                <a16:creationId xmlns:a16="http://schemas.microsoft.com/office/drawing/2014/main" xmlns="" id="{7A791B69-33F4-9D4A-8D91-2ACB4E8F25EC}"/>
              </a:ext>
            </a:extLst>
          </p:cNvPr>
          <p:cNvSpPr txBox="1"/>
          <p:nvPr/>
        </p:nvSpPr>
        <p:spPr>
          <a:xfrm>
            <a:off x="6103620" y="4434840"/>
            <a:ext cx="12915900" cy="7703819"/>
          </a:xfrm>
          <a:prstGeom prst="rect">
            <a:avLst/>
          </a:prstGeom>
          <a:noFill/>
          <a:ln>
            <a:noFill/>
          </a:ln>
        </p:spPr>
        <p:txBody>
          <a:bodyPr spcFirstLastPara="1" wrap="square" lIns="23800" tIns="23800" rIns="23800" bIns="23800" anchor="t" anchorCtr="0">
            <a:noAutofit/>
          </a:bodyPr>
          <a:lstStyle/>
          <a:p>
            <a:pPr marL="0" marR="0" lvl="0" indent="0" algn="ctr" rtl="0">
              <a:lnSpc>
                <a:spcPct val="100000"/>
              </a:lnSpc>
              <a:spcBef>
                <a:spcPts val="0"/>
              </a:spcBef>
              <a:spcAft>
                <a:spcPts val="0"/>
              </a:spcAft>
              <a:buClr>
                <a:srgbClr val="94999F"/>
              </a:buClr>
              <a:buSzPts val="2600"/>
              <a:buFont typeface="Roboto"/>
              <a:buNone/>
            </a:pPr>
            <a:endParaRPr lang="en-CA" sz="3600" b="0" i="0" u="none" strike="noStrike" cap="none" dirty="0" smtClean="0">
              <a:solidFill>
                <a:srgbClr val="44474F"/>
              </a:solidFill>
              <a:latin typeface="Proxima Nova" panose="02000506030000020004" pitchFamily="2" charset="0"/>
              <a:ea typeface="Roboto"/>
              <a:cs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3600" b="0" i="0" u="none" strike="noStrike" cap="none" dirty="0" smtClean="0">
              <a:solidFill>
                <a:srgbClr val="44474F"/>
              </a:solidFill>
              <a:latin typeface="Proxima Nova" panose="02000506030000020004" pitchFamily="2" charset="0"/>
              <a:ea typeface="Roboto"/>
              <a:cs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3600" dirty="0" smtClean="0">
              <a:solidFill>
                <a:srgbClr val="44474F"/>
              </a:solidFill>
              <a:latin typeface="Proxima Nova" panose="02000506030000020004" pitchFamily="2" charset="0"/>
              <a:ea typeface="Roboto"/>
              <a:cs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3600" b="0" i="0" u="none" strike="noStrike" cap="none" dirty="0" smtClean="0">
              <a:solidFill>
                <a:srgbClr val="44474F"/>
              </a:solidFill>
              <a:latin typeface="Proxima Nova" panose="02000506030000020004" pitchFamily="2" charset="0"/>
              <a:ea typeface="Roboto"/>
              <a:cs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3600" dirty="0" smtClean="0">
              <a:solidFill>
                <a:srgbClr val="44474F"/>
              </a:solidFill>
              <a:latin typeface="Proxima Nova" panose="02000506030000020004" pitchFamily="2" charset="0"/>
              <a:ea typeface="Roboto"/>
              <a:cs typeface="Roboto"/>
              <a:sym typeface="Roboto"/>
            </a:endParaRPr>
          </a:p>
          <a:p>
            <a:pPr marL="0" marR="0" lvl="0" indent="0" algn="ctr" rtl="0">
              <a:lnSpc>
                <a:spcPct val="100000"/>
              </a:lnSpc>
              <a:spcBef>
                <a:spcPts val="0"/>
              </a:spcBef>
              <a:spcAft>
                <a:spcPts val="0"/>
              </a:spcAft>
              <a:buClr>
                <a:srgbClr val="94999F"/>
              </a:buClr>
              <a:buSzPts val="2600"/>
              <a:buFont typeface="Roboto"/>
              <a:buNone/>
            </a:pPr>
            <a:r>
              <a:rPr lang="en-CA" sz="6000" b="0" i="0" u="none" strike="noStrike" cap="none" dirty="0" smtClean="0">
                <a:solidFill>
                  <a:schemeClr val="tx1"/>
                </a:solidFill>
                <a:latin typeface="Calibri" pitchFamily="34" charset="0"/>
                <a:ea typeface="Roboto"/>
                <a:cs typeface="Roboto"/>
                <a:sym typeface="Roboto"/>
              </a:rPr>
              <a:t>Digital Cloud ERP Solutions Ltd.</a:t>
            </a:r>
          </a:p>
          <a:p>
            <a:pPr marL="0" marR="0" lvl="0" indent="0" algn="ctr" rtl="0">
              <a:lnSpc>
                <a:spcPct val="100000"/>
              </a:lnSpc>
              <a:spcBef>
                <a:spcPts val="0"/>
              </a:spcBef>
              <a:spcAft>
                <a:spcPts val="0"/>
              </a:spcAft>
              <a:buClr>
                <a:srgbClr val="94999F"/>
              </a:buClr>
              <a:buSzPts val="2600"/>
              <a:buFont typeface="Roboto"/>
              <a:buNone/>
            </a:pPr>
            <a:endParaRPr lang="en-CA" sz="4000" dirty="0" smtClean="0">
              <a:solidFill>
                <a:srgbClr val="44474F"/>
              </a:solidFill>
              <a:latin typeface="Calibri" pitchFamily="34" charset="0"/>
              <a:ea typeface="Roboto"/>
              <a:sym typeface="Roboto"/>
              <a:hlinkClick r:id="rId4"/>
            </a:endParaRPr>
          </a:p>
          <a:p>
            <a:pPr marL="0" marR="0" lvl="0" indent="0" algn="ctr" rtl="0">
              <a:lnSpc>
                <a:spcPct val="100000"/>
              </a:lnSpc>
              <a:spcBef>
                <a:spcPts val="0"/>
              </a:spcBef>
              <a:spcAft>
                <a:spcPts val="0"/>
              </a:spcAft>
              <a:buClr>
                <a:srgbClr val="94999F"/>
              </a:buClr>
              <a:buSzPts val="2600"/>
              <a:buFont typeface="Roboto"/>
              <a:buNone/>
            </a:pPr>
            <a:r>
              <a:rPr lang="en-CA" sz="6000" dirty="0" err="1" smtClean="0">
                <a:solidFill>
                  <a:srgbClr val="44474F"/>
                </a:solidFill>
                <a:latin typeface="Calibri" pitchFamily="34" charset="0"/>
                <a:ea typeface="Roboto"/>
                <a:sym typeface="Roboto"/>
                <a:hlinkClick r:id="rId4"/>
              </a:rPr>
              <a:t>spavan@digitalcloudinc.com</a:t>
            </a:r>
            <a:endParaRPr lang="en-CA" sz="6000" dirty="0" smtClean="0">
              <a:solidFill>
                <a:srgbClr val="44474F"/>
              </a:solidFill>
              <a:latin typeface="Calibri" pitchFamily="34" charset="0"/>
              <a:ea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6000" dirty="0" smtClean="0">
              <a:solidFill>
                <a:srgbClr val="44474F"/>
              </a:solidFill>
              <a:latin typeface="Calibri" pitchFamily="34" charset="0"/>
              <a:ea typeface="Roboto"/>
              <a:sym typeface="Roboto"/>
              <a:hlinkClick r:id="rId5"/>
            </a:endParaRPr>
          </a:p>
          <a:p>
            <a:pPr marL="0" marR="0" lvl="0" indent="0" algn="ctr" rtl="0">
              <a:lnSpc>
                <a:spcPct val="100000"/>
              </a:lnSpc>
              <a:spcBef>
                <a:spcPts val="0"/>
              </a:spcBef>
              <a:spcAft>
                <a:spcPts val="0"/>
              </a:spcAft>
              <a:buClr>
                <a:srgbClr val="94999F"/>
              </a:buClr>
              <a:buSzPts val="2600"/>
              <a:buFont typeface="Roboto"/>
              <a:buNone/>
            </a:pPr>
            <a:r>
              <a:rPr lang="en-CA" sz="6000" dirty="0" smtClean="0">
                <a:solidFill>
                  <a:srgbClr val="44474F"/>
                </a:solidFill>
                <a:latin typeface="Calibri" pitchFamily="34" charset="0"/>
                <a:ea typeface="Roboto"/>
                <a:sym typeface="Roboto"/>
                <a:hlinkClick r:id="rId5"/>
              </a:rPr>
              <a:t>https://digitalcloudinc.com</a:t>
            </a:r>
            <a:endParaRPr lang="en-CA" sz="3600" dirty="0" smtClean="0">
              <a:solidFill>
                <a:srgbClr val="44474F"/>
              </a:solidFill>
              <a:latin typeface="Calibri" pitchFamily="34" charset="0"/>
              <a:ea typeface="Roboto"/>
              <a:sym typeface="Roboto"/>
            </a:endParaRPr>
          </a:p>
          <a:p>
            <a:pPr marL="0" marR="0" lvl="0" indent="0" algn="ctr" rtl="0">
              <a:lnSpc>
                <a:spcPct val="100000"/>
              </a:lnSpc>
              <a:spcBef>
                <a:spcPts val="0"/>
              </a:spcBef>
              <a:spcAft>
                <a:spcPts val="0"/>
              </a:spcAft>
              <a:buClr>
                <a:srgbClr val="94999F"/>
              </a:buClr>
              <a:buSzPts val="2600"/>
              <a:buFont typeface="Roboto"/>
              <a:buNone/>
            </a:pPr>
            <a:endParaRPr lang="en-CA" sz="3600" dirty="0">
              <a:solidFill>
                <a:srgbClr val="44474F"/>
              </a:solidFill>
              <a:latin typeface="Proxima Nova" panose="02000506030000020004" pitchFamily="2" charset="0"/>
              <a:ea typeface="Roboto"/>
              <a:sym typeface="Roboto"/>
            </a:endParaRPr>
          </a:p>
        </p:txBody>
      </p:sp>
      <p:sp>
        <p:nvSpPr>
          <p:cNvPr id="7" name="Google Shape;460;p46">
            <a:extLst>
              <a:ext uri="{FF2B5EF4-FFF2-40B4-BE49-F238E27FC236}">
                <a16:creationId xmlns:a16="http://schemas.microsoft.com/office/drawing/2014/main" xmlns="" id="{AA153D3B-809B-8241-BE4A-7C8EF6EA3A08}"/>
              </a:ext>
            </a:extLst>
          </p:cNvPr>
          <p:cNvSpPr txBox="1"/>
          <p:nvPr/>
        </p:nvSpPr>
        <p:spPr>
          <a:xfrm>
            <a:off x="6557163" y="2148841"/>
            <a:ext cx="11269675" cy="2628900"/>
          </a:xfrm>
          <a:prstGeom prst="rect">
            <a:avLst/>
          </a:prstGeom>
          <a:noFill/>
          <a:ln>
            <a:noFill/>
          </a:ln>
        </p:spPr>
        <p:txBody>
          <a:bodyPr spcFirstLastPara="1" wrap="square" lIns="50800" tIns="50800" rIns="50800" bIns="50800" anchor="ctr" anchorCtr="0">
            <a:noAutofit/>
          </a:bodyPr>
          <a:lstStyle/>
          <a:p>
            <a:pPr marL="0" marR="0" lvl="0" indent="0" algn="ctr" rtl="0">
              <a:lnSpc>
                <a:spcPct val="80000"/>
              </a:lnSpc>
              <a:spcBef>
                <a:spcPts val="0"/>
              </a:spcBef>
              <a:spcAft>
                <a:spcPts val="0"/>
              </a:spcAft>
              <a:buClr>
                <a:srgbClr val="3B3D40"/>
              </a:buClr>
              <a:buSzPts val="8600"/>
              <a:buFont typeface="Roboto"/>
              <a:buNone/>
            </a:pPr>
            <a:r>
              <a:rPr lang="en-US" sz="11500" b="1" i="0" u="none" strike="noStrike" cap="none" dirty="0">
                <a:solidFill>
                  <a:srgbClr val="44474F"/>
                </a:solidFill>
                <a:latin typeface="Proxima Nova" panose="02000506030000020004" pitchFamily="2" charset="0"/>
                <a:ea typeface="Roboto"/>
                <a:cs typeface="Roboto"/>
                <a:sym typeface="Roboto"/>
              </a:rPr>
              <a:t>Thank You</a:t>
            </a:r>
            <a:endParaRPr sz="2000" dirty="0">
              <a:solidFill>
                <a:srgbClr val="44474F"/>
              </a:solidFill>
              <a:latin typeface="Proxima Nova" panose="02000506030000020004" pitchFamily="2" charset="0"/>
            </a:endParaRPr>
          </a:p>
        </p:txBody>
      </p:sp>
      <p:pic>
        <p:nvPicPr>
          <p:cNvPr id="5" name="Picture 4" descr="DigitalCloudLogo2.png"/>
          <p:cNvPicPr>
            <a:picLocks noChangeAspect="1"/>
          </p:cNvPicPr>
          <p:nvPr/>
        </p:nvPicPr>
        <p:blipFill>
          <a:blip r:embed="rId6"/>
          <a:stretch>
            <a:fillRect/>
          </a:stretch>
        </p:blipFill>
        <p:spPr>
          <a:xfrm>
            <a:off x="10850880" y="4567237"/>
            <a:ext cx="2270760" cy="25082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5637052" y="1006079"/>
            <a:ext cx="7340179"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6041625" y="1361993"/>
            <a:ext cx="9297766"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SUV Applicant Profiles</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6105470" y="2285215"/>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grpSp>
        <p:nvGrpSpPr>
          <p:cNvPr id="50" name="Group 49">
            <a:extLst>
              <a:ext uri="{FF2B5EF4-FFF2-40B4-BE49-F238E27FC236}">
                <a16:creationId xmlns:a16="http://schemas.microsoft.com/office/drawing/2014/main" xmlns="" id="{D3044C8C-DB91-084A-8E27-89D394071351}"/>
              </a:ext>
            </a:extLst>
          </p:cNvPr>
          <p:cNvGrpSpPr/>
          <p:nvPr/>
        </p:nvGrpSpPr>
        <p:grpSpPr>
          <a:xfrm>
            <a:off x="6053861" y="3278412"/>
            <a:ext cx="12492047" cy="9593525"/>
            <a:chOff x="402831" y="4028689"/>
            <a:chExt cx="11202509" cy="8899693"/>
          </a:xfrm>
        </p:grpSpPr>
        <p:grpSp>
          <p:nvGrpSpPr>
            <p:cNvPr id="47" name="Group 46">
              <a:extLst>
                <a:ext uri="{FF2B5EF4-FFF2-40B4-BE49-F238E27FC236}">
                  <a16:creationId xmlns:a16="http://schemas.microsoft.com/office/drawing/2014/main" xmlns="" id="{097B9A96-BC20-6442-9503-EF3282527DC4}"/>
                </a:ext>
              </a:extLst>
            </p:cNvPr>
            <p:cNvGrpSpPr/>
            <p:nvPr/>
          </p:nvGrpSpPr>
          <p:grpSpPr>
            <a:xfrm>
              <a:off x="402831" y="4773418"/>
              <a:ext cx="11202509" cy="8154964"/>
              <a:chOff x="860025" y="4773418"/>
              <a:chExt cx="11202509" cy="8154964"/>
            </a:xfrm>
          </p:grpSpPr>
          <p:grpSp>
            <p:nvGrpSpPr>
              <p:cNvPr id="4" name="Group 3">
                <a:extLst>
                  <a:ext uri="{FF2B5EF4-FFF2-40B4-BE49-F238E27FC236}">
                    <a16:creationId xmlns:a16="http://schemas.microsoft.com/office/drawing/2014/main" xmlns="" id="{FBD565BB-FFDA-6B4D-B164-300B0D948427}"/>
                  </a:ext>
                </a:extLst>
              </p:cNvPr>
              <p:cNvGrpSpPr/>
              <p:nvPr/>
            </p:nvGrpSpPr>
            <p:grpSpPr>
              <a:xfrm>
                <a:off x="5614842" y="4773418"/>
                <a:ext cx="6447692" cy="4816059"/>
                <a:chOff x="6708851" y="4733579"/>
                <a:chExt cx="6447692" cy="4816059"/>
              </a:xfrm>
            </p:grpSpPr>
            <p:sp>
              <p:nvSpPr>
                <p:cNvPr id="22" name="Google Shape;122;p26">
                  <a:extLst>
                    <a:ext uri="{FF2B5EF4-FFF2-40B4-BE49-F238E27FC236}">
                      <a16:creationId xmlns:a16="http://schemas.microsoft.com/office/drawing/2014/main" xmlns="" id="{39BCB877-FC09-F34E-BDEB-D969B7B574EF}"/>
                    </a:ext>
                  </a:extLst>
                </p:cNvPr>
                <p:cNvSpPr txBox="1"/>
                <p:nvPr/>
              </p:nvSpPr>
              <p:spPr>
                <a:xfrm>
                  <a:off x="6730067" y="4733579"/>
                  <a:ext cx="3030164" cy="383002"/>
                </a:xfrm>
                <a:prstGeom prst="rect">
                  <a:avLst/>
                </a:prstGeom>
                <a:noFill/>
                <a:ln>
                  <a:noFill/>
                  <a:prstDash val="sysDash"/>
                </a:ln>
              </p:spPr>
              <p:txBody>
                <a:bodyPr spcFirstLastPara="1" wrap="square" lIns="50800" tIns="50800" rIns="50800" bIns="50800" anchor="ctr" anchorCtr="0">
                  <a:noAutofit/>
                </a:bodyPr>
                <a:lstStyle/>
                <a:p>
                  <a:pPr marL="0" marR="0" lvl="0" indent="0" rtl="0">
                    <a:lnSpc>
                      <a:spcPct val="70000"/>
                    </a:lnSpc>
                    <a:spcBef>
                      <a:spcPts val="0"/>
                    </a:spcBef>
                    <a:spcAft>
                      <a:spcPts val="0"/>
                    </a:spcAft>
                    <a:buClr>
                      <a:srgbClr val="FFFFFF"/>
                    </a:buClr>
                    <a:buSzPts val="11000"/>
                    <a:buFont typeface="Roboto"/>
                    <a:buNone/>
                  </a:pPr>
                  <a:r>
                    <a:rPr lang="en-US" sz="3000" b="1" dirty="0">
                      <a:solidFill>
                        <a:srgbClr val="44474F"/>
                      </a:solidFill>
                      <a:latin typeface="Avenir Next" panose="020B0503020202020204" pitchFamily="34" charset="0"/>
                      <a:ea typeface="Roboto"/>
                      <a:cs typeface="Roboto"/>
                      <a:sym typeface="Roboto"/>
                    </a:rPr>
                    <a:t>APPLICANT #1</a:t>
                  </a:r>
                </a:p>
              </p:txBody>
            </p:sp>
            <p:sp>
              <p:nvSpPr>
                <p:cNvPr id="16"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5C86208F-7B34-E94B-8805-1A7D9F73A7AA}"/>
                    </a:ext>
                  </a:extLst>
                </p:cNvPr>
                <p:cNvSpPr txBox="1"/>
                <p:nvPr/>
              </p:nvSpPr>
              <p:spPr>
                <a:xfrm>
                  <a:off x="6717970" y="5466524"/>
                  <a:ext cx="6282418" cy="6559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spcBef>
                      <a:spcPts val="1200"/>
                    </a:spcBef>
                    <a:defRPr sz="2100">
                      <a:latin typeface="Roboto-Light"/>
                      <a:ea typeface="Roboto-Light"/>
                      <a:cs typeface="Roboto-Light"/>
                      <a:sym typeface="Roboto-Light"/>
                    </a:defRPr>
                  </a:pPr>
                  <a:r>
                    <a:rPr lang="en-CA" sz="2800" dirty="0" smtClean="0">
                      <a:solidFill>
                        <a:schemeClr val="tx1"/>
                      </a:solidFill>
                      <a:latin typeface="+mn-lt"/>
                    </a:rPr>
                    <a:t>Pavan Kumar.S </a:t>
                  </a:r>
                  <a:endParaRPr lang="en-CA" sz="2800" dirty="0">
                    <a:solidFill>
                      <a:schemeClr val="tx1"/>
                    </a:solidFill>
                    <a:latin typeface="+mn-lt"/>
                  </a:endParaRPr>
                </a:p>
                <a:p>
                  <a:pPr>
                    <a:spcBef>
                      <a:spcPts val="1200"/>
                    </a:spcBef>
                    <a:defRPr sz="2100">
                      <a:latin typeface="Roboto-Light"/>
                      <a:ea typeface="Roboto-Light"/>
                      <a:cs typeface="Roboto-Light"/>
                      <a:sym typeface="Roboto-Light"/>
                    </a:defRPr>
                  </a:pPr>
                  <a:endParaRPr lang="en-CA" sz="2800" dirty="0">
                    <a:solidFill>
                      <a:schemeClr val="bg1">
                        <a:lumMod val="95000"/>
                      </a:schemeClr>
                    </a:solidFill>
                  </a:endParaRPr>
                </a:p>
                <a:p>
                  <a:pPr>
                    <a:spcBef>
                      <a:spcPts val="1200"/>
                    </a:spcBef>
                    <a:defRPr sz="2100">
                      <a:latin typeface="Roboto-Light"/>
                      <a:ea typeface="Roboto-Light"/>
                      <a:cs typeface="Roboto-Light"/>
                      <a:sym typeface="Roboto-Light"/>
                    </a:defRPr>
                  </a:pPr>
                  <a:endParaRPr lang="en-CA" sz="2800" dirty="0">
                    <a:solidFill>
                      <a:schemeClr val="bg1">
                        <a:lumMod val="95000"/>
                      </a:schemeClr>
                    </a:solidFill>
                  </a:endParaRPr>
                </a:p>
              </p:txBody>
            </p:sp>
            <p:sp>
              <p:nvSpPr>
                <p:cNvPr id="17"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EC38186E-116B-DC4E-8068-A7A246989516}"/>
                    </a:ext>
                  </a:extLst>
                </p:cNvPr>
                <p:cNvSpPr txBox="1"/>
                <p:nvPr/>
              </p:nvSpPr>
              <p:spPr>
                <a:xfrm>
                  <a:off x="6717970" y="6290623"/>
                  <a:ext cx="6282418" cy="633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spcBef>
                      <a:spcPts val="1200"/>
                    </a:spcBef>
                    <a:defRPr sz="2100">
                      <a:latin typeface="Roboto-Light"/>
                      <a:ea typeface="Roboto-Light"/>
                      <a:cs typeface="Roboto-Light"/>
                      <a:sym typeface="Roboto-Light"/>
                    </a:defRPr>
                  </a:pPr>
                  <a:r>
                    <a:rPr lang="en-CA" sz="2400" dirty="0" smtClean="0">
                      <a:solidFill>
                        <a:schemeClr val="tx1"/>
                      </a:solidFill>
                      <a:latin typeface="+mj-lt"/>
                    </a:rPr>
                    <a:t>CEO, Founder &amp; DIRECTOR </a:t>
                  </a:r>
                  <a:endParaRPr lang="en-CA" sz="2400" dirty="0">
                    <a:solidFill>
                      <a:schemeClr val="tx1"/>
                    </a:solidFill>
                    <a:latin typeface="+mj-lt"/>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p:txBody>
            </p:sp>
            <p:sp>
              <p:nvSpPr>
                <p:cNvPr id="18"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CF67C3E-48FE-F647-A94B-AA7D92111E39}"/>
                    </a:ext>
                  </a:extLst>
                </p:cNvPr>
                <p:cNvSpPr txBox="1"/>
                <p:nvPr/>
              </p:nvSpPr>
              <p:spPr>
                <a:xfrm>
                  <a:off x="6708851" y="6853330"/>
                  <a:ext cx="6447692" cy="937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spcBef>
                      <a:spcPts val="1200"/>
                    </a:spcBef>
                    <a:defRPr sz="2100">
                      <a:latin typeface="Roboto-Light"/>
                      <a:ea typeface="Roboto-Light"/>
                      <a:cs typeface="Roboto-Light"/>
                      <a:sym typeface="Roboto-Light"/>
                    </a:defRPr>
                  </a:pPr>
                  <a:r>
                    <a:rPr lang="en-CA" sz="2400" dirty="0" smtClean="0">
                      <a:solidFill>
                        <a:schemeClr val="tx1"/>
                      </a:solidFill>
                      <a:latin typeface="+mj-lt"/>
                    </a:rPr>
                    <a:t>Digital Cloud ERP Solutions Ltd.- Company Already Incorporated in Canada as well.</a:t>
                  </a:r>
                </a:p>
                <a:p>
                  <a:pPr>
                    <a:spcBef>
                      <a:spcPts val="1200"/>
                    </a:spcBef>
                    <a:defRPr sz="2100">
                      <a:latin typeface="Roboto-Light"/>
                      <a:ea typeface="Roboto-Light"/>
                      <a:cs typeface="Roboto-Light"/>
                      <a:sym typeface="Roboto-Light"/>
                    </a:defRPr>
                  </a:pPr>
                  <a:r>
                    <a:rPr lang="en-CA" sz="2000" dirty="0" smtClean="0">
                      <a:solidFill>
                        <a:srgbClr val="44474F"/>
                      </a:solidFill>
                    </a:rPr>
                    <a:t> </a:t>
                  </a:r>
                  <a:endParaRPr lang="en-CA" sz="2000" dirty="0">
                    <a:solidFill>
                      <a:srgbClr val="44474F"/>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p:txBody>
            </p:sp>
            <p:sp>
              <p:nvSpPr>
                <p:cNvPr id="19"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3EB90D7F-9B4D-A746-86C1-6A5E12E24907}"/>
                    </a:ext>
                  </a:extLst>
                </p:cNvPr>
                <p:cNvSpPr txBox="1"/>
                <p:nvPr/>
              </p:nvSpPr>
              <p:spPr>
                <a:xfrm>
                  <a:off x="6717970" y="7884961"/>
                  <a:ext cx="6282418" cy="8909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spcBef>
                      <a:spcPts val="1200"/>
                    </a:spcBef>
                    <a:defRPr sz="2100">
                      <a:latin typeface="Roboto-Light"/>
                      <a:ea typeface="Roboto-Light"/>
                      <a:cs typeface="Roboto-Light"/>
                      <a:sym typeface="Roboto-Light"/>
                    </a:defRPr>
                  </a:pPr>
                  <a:r>
                    <a:rPr lang="en-CA" sz="2400" dirty="0" smtClean="0">
                      <a:solidFill>
                        <a:schemeClr val="tx1"/>
                      </a:solidFill>
                      <a:latin typeface="+mj-lt"/>
                    </a:rPr>
                    <a:t>50% </a:t>
                  </a:r>
                  <a:r>
                    <a:rPr lang="en-CA" sz="2400" dirty="0">
                      <a:solidFill>
                        <a:schemeClr val="tx1"/>
                      </a:solidFill>
                      <a:latin typeface="+mj-lt"/>
                    </a:rPr>
                    <a:t>of </a:t>
                  </a:r>
                  <a:r>
                    <a:rPr lang="en-CA" sz="2400" dirty="0" smtClean="0">
                      <a:solidFill>
                        <a:schemeClr val="tx1"/>
                      </a:solidFill>
                      <a:latin typeface="+mj-lt"/>
                    </a:rPr>
                    <a:t>Voting Rights in Canadian Company, as I am One of the 2 Directors  </a:t>
                  </a:r>
                  <a:endParaRPr lang="en-CA" sz="2400" dirty="0">
                    <a:solidFill>
                      <a:schemeClr val="tx1"/>
                    </a:solidFill>
                    <a:latin typeface="+mj-lt"/>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p:txBody>
            </p:sp>
            <p:sp>
              <p:nvSpPr>
                <p:cNvPr id="20"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640ED7AF-2248-ED42-9B36-418D09EC85F6}"/>
                    </a:ext>
                  </a:extLst>
                </p:cNvPr>
                <p:cNvSpPr txBox="1"/>
                <p:nvPr/>
              </p:nvSpPr>
              <p:spPr>
                <a:xfrm>
                  <a:off x="6717970" y="8869699"/>
                  <a:ext cx="6282418" cy="679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spcBef>
                      <a:spcPts val="1200"/>
                    </a:spcBef>
                    <a:defRPr sz="2100">
                      <a:latin typeface="Roboto-Light"/>
                      <a:ea typeface="Roboto-Light"/>
                      <a:cs typeface="Roboto-Light"/>
                      <a:sym typeface="Roboto-Light"/>
                    </a:defRPr>
                  </a:pPr>
                  <a:r>
                    <a:rPr lang="en-CA" sz="2400" dirty="0" smtClean="0">
                      <a:solidFill>
                        <a:srgbClr val="0000FF"/>
                      </a:solidFill>
                      <a:latin typeface="+mj-lt"/>
                    </a:rPr>
                    <a:t>https://www.linkedin.com/in/pavanks1</a:t>
                  </a:r>
                  <a:r>
                    <a:rPr lang="en-CA" sz="2400" dirty="0" smtClean="0">
                      <a:solidFill>
                        <a:schemeClr val="tx1"/>
                      </a:solidFill>
                    </a:rPr>
                    <a:t>/ </a:t>
                  </a:r>
                  <a:endParaRPr lang="en-CA" sz="2400" dirty="0">
                    <a:solidFill>
                      <a:schemeClr val="tx1"/>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p:txBody>
            </p:sp>
            <p:sp>
              <p:nvSpPr>
                <p:cNvPr id="21" name="SUV Program">
                  <a:extLst>
                    <a:ext uri="{FF2B5EF4-FFF2-40B4-BE49-F238E27FC236}">
                      <a16:creationId xmlns:a16="http://schemas.microsoft.com/office/drawing/2014/main" xmlns="" id="{2A38D550-F8F7-6E42-9AA0-0CD97BB82E3B}"/>
                    </a:ext>
                  </a:extLst>
                </p:cNvPr>
                <p:cNvSpPr txBox="1"/>
                <p:nvPr/>
              </p:nvSpPr>
              <p:spPr>
                <a:xfrm>
                  <a:off x="6797482" y="5193354"/>
                  <a:ext cx="1656000" cy="36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grpSp>
          <p:grpSp>
            <p:nvGrpSpPr>
              <p:cNvPr id="30" name="Group 29">
                <a:extLst>
                  <a:ext uri="{FF2B5EF4-FFF2-40B4-BE49-F238E27FC236}">
                    <a16:creationId xmlns:a16="http://schemas.microsoft.com/office/drawing/2014/main" xmlns="" id="{0BBF191A-BE25-8243-BD31-D3DE242AFDF8}"/>
                  </a:ext>
                </a:extLst>
              </p:cNvPr>
              <p:cNvGrpSpPr/>
              <p:nvPr/>
            </p:nvGrpSpPr>
            <p:grpSpPr>
              <a:xfrm>
                <a:off x="860025" y="8822223"/>
                <a:ext cx="11146445" cy="4106159"/>
                <a:chOff x="860025" y="8822223"/>
                <a:chExt cx="11146445" cy="4106159"/>
              </a:xfrm>
            </p:grpSpPr>
            <p:sp>
              <p:nvSpPr>
                <p:cNvPr id="26" name="Google Shape;122;p26">
                  <a:extLst>
                    <a:ext uri="{FF2B5EF4-FFF2-40B4-BE49-F238E27FC236}">
                      <a16:creationId xmlns:a16="http://schemas.microsoft.com/office/drawing/2014/main" xmlns="" id="{54B43D4A-81BF-BF4A-B4E3-F10F6347D94D}"/>
                    </a:ext>
                  </a:extLst>
                </p:cNvPr>
                <p:cNvSpPr txBox="1"/>
                <p:nvPr/>
              </p:nvSpPr>
              <p:spPr>
                <a:xfrm>
                  <a:off x="902238" y="8822223"/>
                  <a:ext cx="3291347" cy="383002"/>
                </a:xfrm>
                <a:prstGeom prst="rect">
                  <a:avLst/>
                </a:prstGeom>
                <a:noFill/>
                <a:ln>
                  <a:noFill/>
                  <a:prstDash val="sysDash"/>
                </a:ln>
              </p:spPr>
              <p:txBody>
                <a:bodyPr spcFirstLastPara="1" wrap="square" lIns="50800" tIns="50800" rIns="50800" bIns="50800" anchor="ctr" anchorCtr="0">
                  <a:noAutofit/>
                </a:bodyPr>
                <a:lstStyle/>
                <a:p>
                  <a:pPr marL="0" marR="0" lvl="0" indent="0" rtl="0">
                    <a:lnSpc>
                      <a:spcPct val="70000"/>
                    </a:lnSpc>
                    <a:spcBef>
                      <a:spcPts val="0"/>
                    </a:spcBef>
                    <a:spcAft>
                      <a:spcPts val="0"/>
                    </a:spcAft>
                    <a:buClr>
                      <a:srgbClr val="FFFFFF"/>
                    </a:buClr>
                    <a:buSzPts val="11000"/>
                    <a:buFont typeface="Roboto"/>
                    <a:buNone/>
                  </a:pPr>
                  <a:r>
                    <a:rPr lang="en-US" sz="2400" b="1" dirty="0">
                      <a:solidFill>
                        <a:srgbClr val="44474F"/>
                      </a:solidFill>
                      <a:latin typeface="Avenir Next" panose="020B0503020202020204" pitchFamily="34" charset="0"/>
                      <a:ea typeface="Roboto"/>
                      <a:cs typeface="Roboto"/>
                      <a:sym typeface="Roboto"/>
                    </a:rPr>
                    <a:t>APPLICANT #1 BIO</a:t>
                  </a:r>
                  <a:endParaRPr lang="en-US" sz="3000" b="1" dirty="0">
                    <a:solidFill>
                      <a:srgbClr val="44474F"/>
                    </a:solidFill>
                    <a:latin typeface="Avenir Next" panose="020B0503020202020204" pitchFamily="34" charset="0"/>
                    <a:ea typeface="Roboto"/>
                    <a:cs typeface="Roboto"/>
                    <a:sym typeface="Roboto"/>
                  </a:endParaRPr>
                </a:p>
              </p:txBody>
            </p:sp>
            <p:sp>
              <p:nvSpPr>
                <p:cNvPr id="27" name="SUV Program">
                  <a:extLst>
                    <a:ext uri="{FF2B5EF4-FFF2-40B4-BE49-F238E27FC236}">
                      <a16:creationId xmlns:a16="http://schemas.microsoft.com/office/drawing/2014/main" xmlns="" id="{2B155E91-37E2-0440-B902-DA62BA93C86F}"/>
                    </a:ext>
                  </a:extLst>
                </p:cNvPr>
                <p:cNvSpPr txBox="1"/>
                <p:nvPr/>
              </p:nvSpPr>
              <p:spPr>
                <a:xfrm>
                  <a:off x="981751" y="9205225"/>
                  <a:ext cx="1407708" cy="36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28"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E24AB29D-1CC8-9743-93F8-54ED8318577E}"/>
                    </a:ext>
                  </a:extLst>
                </p:cNvPr>
                <p:cNvSpPr txBox="1"/>
                <p:nvPr/>
              </p:nvSpPr>
              <p:spPr>
                <a:xfrm>
                  <a:off x="860025" y="9905069"/>
                  <a:ext cx="11146445" cy="30233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algn="just"/>
                  <a:r>
                    <a:rPr lang="en-US" sz="2100" dirty="0" smtClean="0"/>
                    <a:t>I am a Senior SAP S/4 HANA &amp; ERP Software Lead Consultant with over 13+ years in SAP Project Implementation Experience that includes, 3 Full-Life Cycle Implementations and possess Strong Project Implementation Experience in various Industry Segments such as Financial, Insurance, Retail, Automotive, Transportation Industry. In my 13+ Years of experience, most of my experience in USA America only. </a:t>
                  </a:r>
                </a:p>
                <a:p>
                  <a:pPr algn="just"/>
                  <a:endParaRPr lang="en-US" sz="2100" dirty="0" smtClean="0"/>
                </a:p>
                <a:p>
                  <a:pPr algn="just"/>
                  <a:r>
                    <a:rPr lang="en-US" sz="2100" dirty="0" smtClean="0"/>
                    <a:t>I started this Company in 2020 in India and also Incorporated this Company in USA &amp; Ontario, Canada as well in 2021. We have already incorporated our Firm in Ontario Canada under this Name: </a:t>
                  </a:r>
                  <a:r>
                    <a:rPr lang="en-US" sz="2100" b="1" dirty="0" smtClean="0"/>
                    <a:t>Digital Cloud ERP Solutions Ltd. </a:t>
                  </a:r>
                  <a:r>
                    <a:rPr lang="en-US" sz="2100" dirty="0" smtClean="0"/>
                    <a:t>Also we already acquired Partnership with SAP CANADA. </a:t>
                  </a:r>
                </a:p>
                <a:p>
                  <a:pPr>
                    <a:spcBef>
                      <a:spcPts val="1200"/>
                    </a:spcBef>
                    <a:defRPr sz="2100">
                      <a:latin typeface="Roboto-Light"/>
                      <a:ea typeface="Roboto-Light"/>
                      <a:cs typeface="Roboto-Light"/>
                      <a:sym typeface="Roboto-Light"/>
                    </a:defRPr>
                  </a:pPr>
                  <a:endParaRPr lang="en-CA" sz="2000" dirty="0">
                    <a:solidFill>
                      <a:srgbClr val="44474F"/>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a:p>
                  <a:pPr>
                    <a:spcBef>
                      <a:spcPts val="1200"/>
                    </a:spcBef>
                    <a:defRPr sz="2100">
                      <a:latin typeface="Roboto-Light"/>
                      <a:ea typeface="Roboto-Light"/>
                      <a:cs typeface="Roboto-Light"/>
                      <a:sym typeface="Roboto-Light"/>
                    </a:defRPr>
                  </a:pPr>
                  <a:endParaRPr lang="en-CA" sz="2000" dirty="0">
                    <a:solidFill>
                      <a:schemeClr val="bg1">
                        <a:lumMod val="95000"/>
                      </a:schemeClr>
                    </a:solidFill>
                  </a:endParaRPr>
                </a:p>
              </p:txBody>
            </p:sp>
          </p:grpSp>
        </p:grpSp>
        <p:sp>
          <p:nvSpPr>
            <p:cNvPr id="49" name="Rounded Rectangle 48">
              <a:extLst>
                <a:ext uri="{FF2B5EF4-FFF2-40B4-BE49-F238E27FC236}">
                  <a16:creationId xmlns:a16="http://schemas.microsoft.com/office/drawing/2014/main" xmlns="" id="{6EDBD8AD-8A83-684C-B167-FD5B44168B84}"/>
                </a:ext>
              </a:extLst>
            </p:cNvPr>
            <p:cNvSpPr/>
            <p:nvPr/>
          </p:nvSpPr>
          <p:spPr>
            <a:xfrm>
              <a:off x="562502" y="4028689"/>
              <a:ext cx="4177808" cy="4244696"/>
            </a:xfrm>
            <a:prstGeom prst="roundRect">
              <a:avLst/>
            </a:prstGeom>
            <a:noFill/>
            <a:ln w="38100">
              <a:solidFill>
                <a:srgbClr val="4447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descr="Red Dress New Passport Image.jpg"/>
          <p:cNvPicPr>
            <a:picLocks noChangeAspect="1"/>
          </p:cNvPicPr>
          <p:nvPr/>
        </p:nvPicPr>
        <p:blipFill>
          <a:blip r:embed="rId3"/>
          <a:stretch>
            <a:fillRect/>
          </a:stretch>
        </p:blipFill>
        <p:spPr>
          <a:xfrm>
            <a:off x="6330463" y="3838327"/>
            <a:ext cx="4612861" cy="3687887"/>
          </a:xfrm>
          <a:prstGeom prst="rect">
            <a:avLst/>
          </a:prstGeom>
          <a:ln>
            <a:noFill/>
          </a:ln>
          <a:effectLst>
            <a:softEdge rad="112500"/>
          </a:effectLst>
        </p:spPr>
      </p:pic>
    </p:spTree>
    <p:extLst>
      <p:ext uri="{BB962C8B-B14F-4D97-AF65-F5344CB8AC3E}">
        <p14:creationId xmlns:p14="http://schemas.microsoft.com/office/powerpoint/2010/main" xmlns="" val="2185174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Current Problem</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816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marL="457200" indent="-457200">
              <a:spcBef>
                <a:spcPts val="1200"/>
              </a:spcBef>
              <a:buSzPct val="40000"/>
              <a:buFont typeface="Wingdings" pitchFamily="2" charset="2"/>
              <a:buChar char="q"/>
              <a:defRPr sz="2100">
                <a:latin typeface="Roboto-Light"/>
                <a:ea typeface="Roboto-Light"/>
                <a:cs typeface="Roboto-Light"/>
                <a:sym typeface="Roboto-Light"/>
              </a:defRPr>
            </a:pPr>
            <a:r>
              <a:rPr lang="en-CA" sz="2800" b="1" dirty="0" smtClean="0">
                <a:solidFill>
                  <a:schemeClr val="tx1"/>
                </a:solidFill>
                <a:latin typeface="Calibri" pitchFamily="34" charset="0"/>
              </a:rPr>
              <a:t>What’s </a:t>
            </a:r>
            <a:r>
              <a:rPr lang="en-CA" sz="2800" b="1" dirty="0">
                <a:solidFill>
                  <a:schemeClr val="tx1"/>
                </a:solidFill>
                <a:latin typeface="Calibri" pitchFamily="34" charset="0"/>
              </a:rPr>
              <a:t>the key problem you are trying to solve</a:t>
            </a:r>
            <a:r>
              <a:rPr lang="en-CA" sz="2800" b="1" dirty="0" smtClean="0">
                <a:solidFill>
                  <a:schemeClr val="tx1"/>
                </a:solidFill>
                <a:latin typeface="Calibri" pitchFamily="34" charset="0"/>
              </a:rPr>
              <a:t>?</a:t>
            </a:r>
          </a:p>
          <a:p>
            <a:pPr marL="457200" indent="-457200">
              <a:spcBef>
                <a:spcPts val="1200"/>
              </a:spcBef>
              <a:buSzPct val="40000"/>
              <a:defRPr sz="2100">
                <a:latin typeface="Roboto-Light"/>
                <a:ea typeface="Roboto-Light"/>
                <a:cs typeface="Roboto-Light"/>
                <a:sym typeface="Roboto-Light"/>
              </a:defRPr>
            </a:pPr>
            <a:endParaRPr lang="en-CA" sz="2800" dirty="0" smtClean="0">
              <a:solidFill>
                <a:schemeClr val="tx1"/>
              </a:solidFill>
              <a:latin typeface="Calibri" pitchFamily="34" charset="0"/>
            </a:endParaRPr>
          </a:p>
          <a:p>
            <a:r>
              <a:rPr lang="en-US" sz="2800" dirty="0" smtClean="0">
                <a:solidFill>
                  <a:schemeClr val="tx1"/>
                </a:solidFill>
                <a:latin typeface="Calibri" pitchFamily="34" charset="0"/>
              </a:rPr>
              <a:t>Today Business struggle with management of data and in need of a sophisticated Software system that would meet each and every business need and we would fill that GAP by providing seamless SAP Solutions with low costs to meet customer needs. Companies in these sectors and in many other sectors must need a software that helps them to manage business data efficiently. </a:t>
            </a:r>
            <a:r>
              <a:rPr lang="en-US" sz="2800" dirty="0" smtClean="0">
                <a:latin typeface="Calibri" pitchFamily="34" charset="0"/>
              </a:rPr>
              <a:t>Competitive positioning is about owning a space in the market. Our positioning strategy considers all aspects of today’s digital market. It’s characteristics, demographics, psychographics, how we deliver value, and how we stack up against the competition.</a:t>
            </a:r>
          </a:p>
          <a:p>
            <a:r>
              <a:rPr lang="en-US" sz="2800" dirty="0" smtClean="0">
                <a:latin typeface="Calibri" pitchFamily="34" charset="0"/>
              </a:rPr>
              <a:t>When considering our competitive positioning, we think about all of our competitors. Consider the competition in today’s digital market and we shall think on a national or regional level if appropriate.</a:t>
            </a:r>
          </a:p>
          <a:p>
            <a:r>
              <a:rPr lang="en-US" sz="2800" dirty="0" smtClean="0">
                <a:latin typeface="Calibri" pitchFamily="34" charset="0"/>
              </a:rPr>
              <a:t>We consider all three types of competitors:</a:t>
            </a:r>
          </a:p>
          <a:p>
            <a:r>
              <a:rPr lang="en-US" sz="2800" dirty="0" smtClean="0">
                <a:latin typeface="Calibri" pitchFamily="34" charset="0"/>
              </a:rPr>
              <a:t>•	Direct - They offer services or solutions that are similar to our own.</a:t>
            </a:r>
          </a:p>
          <a:p>
            <a:r>
              <a:rPr lang="en-US" sz="2800" dirty="0" smtClean="0">
                <a:latin typeface="Calibri" pitchFamily="34" charset="0"/>
              </a:rPr>
              <a:t>•	Indirect - Their solutions are different from ours, but can potentially provide relief for the market. </a:t>
            </a:r>
          </a:p>
          <a:p>
            <a:r>
              <a:rPr lang="en-US" sz="2800" dirty="0" smtClean="0">
                <a:latin typeface="Calibri" pitchFamily="34" charset="0"/>
              </a:rPr>
              <a:t>•	Future - They could easily expand their offerings to compete with ours. </a:t>
            </a:r>
          </a:p>
          <a:p>
            <a:endParaRPr lang="en-US" sz="2800" dirty="0" smtClean="0">
              <a:solidFill>
                <a:schemeClr val="tx1"/>
              </a:solidFill>
              <a:latin typeface="Calibri" pitchFamily="34" charset="0"/>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r>
              <a:rPr lang="en-CA" sz="2800" b="1" dirty="0" smtClean="0">
                <a:solidFill>
                  <a:schemeClr val="tx1"/>
                </a:solidFill>
                <a:latin typeface="Calibri" pitchFamily="34" charset="0"/>
              </a:rPr>
              <a:t>What </a:t>
            </a:r>
            <a:r>
              <a:rPr lang="en-CA" sz="2800" b="1" dirty="0">
                <a:solidFill>
                  <a:schemeClr val="tx1"/>
                </a:solidFill>
                <a:latin typeface="Calibri" pitchFamily="34" charset="0"/>
              </a:rPr>
              <a:t>is the gap in the current market</a:t>
            </a:r>
            <a:r>
              <a:rPr lang="en-CA" sz="2800" b="1" dirty="0" smtClean="0">
                <a:solidFill>
                  <a:schemeClr val="tx1"/>
                </a:solidFill>
                <a:latin typeface="Calibri" pitchFamily="34" charset="0"/>
              </a:rPr>
              <a:t>?</a:t>
            </a: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smtClean="0">
              <a:solidFill>
                <a:schemeClr val="tx1"/>
              </a:solidFill>
              <a:latin typeface="Calibri" pitchFamily="34" charset="0"/>
            </a:endParaRPr>
          </a:p>
          <a:p>
            <a:r>
              <a:rPr lang="en-US" sz="2800" dirty="0" smtClean="0">
                <a:latin typeface="Calibri" pitchFamily="34" charset="0"/>
              </a:rPr>
              <a:t>At Digital Cloud, We offer Tailor-Made SAP Business Solutions to meet each and every Customers Unique Business Requirements, that ensures reduction in Costs to Customers and increase in Return on Investments (ROI). </a:t>
            </a:r>
          </a:p>
          <a:p>
            <a:r>
              <a:rPr lang="en-US" sz="2800" i="1" dirty="0" smtClean="0">
                <a:latin typeface="Calibri" pitchFamily="34" charset="0"/>
              </a:rPr>
              <a:t>Potential Differentiation with other competitors:</a:t>
            </a:r>
          </a:p>
          <a:p>
            <a:r>
              <a:rPr lang="en-US" sz="2800" dirty="0" smtClean="0">
                <a:latin typeface="Calibri" pitchFamily="34" charset="0"/>
              </a:rPr>
              <a:t>We adapt a Unique 360 Degree approach, which would ensure a smooth SAP Implementation for SAP Customers, thus ensuring Lower Cost of Implementation Services and Speedy Realization of Return on Investments (ROI) for Customers.</a:t>
            </a: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smtClean="0">
              <a:solidFill>
                <a:schemeClr val="tx1"/>
              </a:solidFill>
              <a:latin typeface="Calibri" pitchFamily="34" charset="0"/>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smtClean="0">
              <a:solidFill>
                <a:schemeClr val="tx1"/>
              </a:solidFill>
              <a:latin typeface="Calibri" pitchFamily="34" charset="0"/>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a:solidFill>
                <a:schemeClr val="tx1"/>
              </a:solidFill>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3796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Current Problem</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r>
              <a:rPr lang="en-US" sz="2800" dirty="0" smtClean="0">
                <a:latin typeface="Calibri" pitchFamily="34" charset="0"/>
              </a:rPr>
              <a:t>How Customer’s Benefits from our SAP Solutions:</a:t>
            </a:r>
          </a:p>
          <a:p>
            <a:r>
              <a:rPr lang="en-US" sz="2800" dirty="0" smtClean="0">
                <a:latin typeface="Calibri" pitchFamily="34" charset="0"/>
              </a:rPr>
              <a:t>By providing Customer Specific Tailor-Made solutions for each and every Customer, we would ensure that Customer could maximize on ROI and incur fewer or lower cost on SAP Implementation Services.</a:t>
            </a:r>
          </a:p>
          <a:p>
            <a:r>
              <a:rPr lang="en-US" sz="2800" dirty="0" smtClean="0">
                <a:latin typeface="Calibri" pitchFamily="34" charset="0"/>
              </a:rPr>
              <a:t> </a:t>
            </a:r>
          </a:p>
          <a:p>
            <a:r>
              <a:rPr lang="en-US" sz="2800" dirty="0" smtClean="0">
                <a:latin typeface="Calibri" pitchFamily="34" charset="0"/>
              </a:rPr>
              <a:t>Our Visualization:</a:t>
            </a:r>
          </a:p>
          <a:p>
            <a:r>
              <a:rPr lang="en-US" sz="2800" dirty="0" smtClean="0">
                <a:latin typeface="Calibri" pitchFamily="34" charset="0"/>
              </a:rPr>
              <a:t>We at Digital Cloud, believes that Visualization is an integral part of SAP Solutions Delivery. As it allows us to visualize how Customer want the job done, taking into consideration the specific business improvement and gains that Customer is expecting, while working towards the resolution of the pain points that Customer is currently experiencing, thus ensuring a smooth SAP Solutions Delivery. </a:t>
            </a:r>
          </a:p>
          <a:p>
            <a:r>
              <a:rPr lang="en-US" sz="2800" dirty="0" smtClean="0">
                <a:latin typeface="Calibri" pitchFamily="34" charset="0"/>
              </a:rPr>
              <a:t> </a:t>
            </a:r>
          </a:p>
          <a:p>
            <a:r>
              <a:rPr lang="en-US" sz="2800" dirty="0" smtClean="0">
                <a:latin typeface="Calibri" pitchFamily="34" charset="0"/>
              </a:rPr>
              <a:t>Fit-to-Customer SAP Solutions:</a:t>
            </a:r>
          </a:p>
          <a:p>
            <a:r>
              <a:rPr lang="en-US" sz="2800" dirty="0" smtClean="0">
                <a:latin typeface="Calibri" pitchFamily="34" charset="0"/>
              </a:rPr>
              <a:t>We believe in diving deep into Customer’s business requirements, enabling us to understand how exactly a Fit-to-Customer SAP Solution, would look like.</a:t>
            </a:r>
          </a:p>
          <a:p>
            <a:r>
              <a:rPr lang="en-US" sz="2800" dirty="0" smtClean="0">
                <a:latin typeface="Calibri" pitchFamily="34" charset="0"/>
              </a:rPr>
              <a:t>We at Digital Cloud, strive to model the Fit-to-Customer SAP Solution, thus ensuring that Customer is able to achieve the foreseen ROI. </a:t>
            </a: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smtClean="0">
              <a:solidFill>
                <a:schemeClr val="tx1"/>
              </a:solidFill>
              <a:latin typeface="Calibri" pitchFamily="34" charset="0"/>
            </a:endParaRPr>
          </a:p>
          <a:p>
            <a:pPr marL="457200" indent="-457200">
              <a:spcBef>
                <a:spcPts val="1200"/>
              </a:spcBef>
              <a:buSzPct val="40000"/>
              <a:buFont typeface="Wingdings" pitchFamily="2" charset="2"/>
              <a:buChar char="q"/>
              <a:defRPr sz="2100">
                <a:latin typeface="Roboto-Light"/>
                <a:ea typeface="Roboto-Light"/>
                <a:cs typeface="Roboto-Light"/>
                <a:sym typeface="Roboto-Light"/>
              </a:defRPr>
            </a:pPr>
            <a:r>
              <a:rPr lang="en-CA" sz="2800" b="1" dirty="0" smtClean="0">
                <a:solidFill>
                  <a:schemeClr val="tx1"/>
                </a:solidFill>
                <a:latin typeface="Calibri" pitchFamily="34" charset="0"/>
              </a:rPr>
              <a:t>Why </a:t>
            </a:r>
            <a:r>
              <a:rPr lang="en-CA" sz="2800" b="1" dirty="0">
                <a:solidFill>
                  <a:schemeClr val="tx1"/>
                </a:solidFill>
                <a:latin typeface="Calibri" pitchFamily="34" charset="0"/>
              </a:rPr>
              <a:t>is this an issue</a:t>
            </a:r>
            <a:r>
              <a:rPr lang="en-CA" sz="2800" b="1" dirty="0" smtClean="0">
                <a:solidFill>
                  <a:schemeClr val="tx1"/>
                </a:solidFill>
                <a:latin typeface="Calibri" pitchFamily="34" charset="0"/>
              </a:rPr>
              <a:t>?</a:t>
            </a:r>
          </a:p>
          <a:p>
            <a:pPr marL="457200" indent="-457200">
              <a:spcBef>
                <a:spcPts val="1200"/>
              </a:spcBef>
              <a:buSzPct val="40000"/>
              <a:buFont typeface="Wingdings" pitchFamily="2" charset="2"/>
              <a:buChar char="q"/>
              <a:defRPr sz="2100">
                <a:latin typeface="Roboto-Light"/>
                <a:ea typeface="Roboto-Light"/>
                <a:cs typeface="Roboto-Light"/>
                <a:sym typeface="Roboto-Light"/>
              </a:defRPr>
            </a:pPr>
            <a:endParaRPr lang="en-CA" sz="2800" dirty="0" smtClean="0">
              <a:solidFill>
                <a:schemeClr val="tx1"/>
              </a:solidFill>
              <a:latin typeface="Calibri" pitchFamily="34" charset="0"/>
            </a:endParaRPr>
          </a:p>
          <a:p>
            <a:pPr>
              <a:spcBef>
                <a:spcPts val="1200"/>
              </a:spcBef>
              <a:defRPr sz="2100">
                <a:latin typeface="Roboto-Light"/>
                <a:ea typeface="Roboto-Light"/>
                <a:cs typeface="Roboto-Light"/>
                <a:sym typeface="Roboto-Light"/>
              </a:defRPr>
            </a:pPr>
            <a:r>
              <a:rPr lang="en-US" sz="2800" dirty="0" smtClean="0">
                <a:latin typeface="Calibri" pitchFamily="34" charset="0"/>
                <a:sym typeface="Roboto-Light"/>
              </a:rPr>
              <a:t>Small, Medium &amp; Large Companies today struggle with management of data and in need of a sophisticated Software system that would meet each and every business need and we would fill that GAP by providing seamless SAP Solutions with low costs to meet customer needs</a:t>
            </a: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3796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Current Problem</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Who experiences the issue?</a:t>
            </a:r>
          </a:p>
          <a:p>
            <a:pPr lvl="0"/>
            <a:endParaRPr lang="en-US" sz="2800" dirty="0" smtClean="0">
              <a:latin typeface="Calibri" pitchFamily="34" charset="0"/>
            </a:endParaRPr>
          </a:p>
          <a:p>
            <a:r>
              <a:rPr lang="en-US" sz="2800" dirty="0" smtClean="0">
                <a:latin typeface="Calibri" pitchFamily="34" charset="0"/>
              </a:rPr>
              <a:t>All Small, Medium &amp; Large Scale Companies in all sectors, Whether it is Financial &amp; Banking, Retail, Utilities, Construction, Agriculture, Mining, Insurance, Media, Manufacturing, Chemicals, Consumer Products or Construction. </a:t>
            </a:r>
          </a:p>
          <a:p>
            <a:r>
              <a:rPr lang="en-US" sz="2800" dirty="0" smtClean="0">
                <a:latin typeface="Calibri" pitchFamily="34" charset="0"/>
              </a:rPr>
              <a:t> </a:t>
            </a:r>
          </a:p>
          <a:p>
            <a:r>
              <a:rPr lang="en-US" sz="2800" dirty="0" smtClean="0">
                <a:latin typeface="Calibri" pitchFamily="34" charset="0"/>
              </a:rPr>
              <a:t> </a:t>
            </a:r>
          </a:p>
          <a:p>
            <a:pPr lvl="0"/>
            <a:r>
              <a:rPr lang="en-CA" sz="2800" b="1" dirty="0" smtClean="0">
                <a:latin typeface="Calibri" pitchFamily="34" charset="0"/>
              </a:rPr>
              <a:t>What research have you conducted to validate this problem?</a:t>
            </a:r>
            <a:endParaRPr lang="en-US" sz="2800" b="1" dirty="0" smtClean="0">
              <a:latin typeface="Calibri" pitchFamily="34" charset="0"/>
            </a:endParaRPr>
          </a:p>
          <a:p>
            <a:r>
              <a:rPr lang="en-US" sz="2800" dirty="0" smtClean="0">
                <a:latin typeface="Calibri" pitchFamily="34" charset="0"/>
              </a:rPr>
              <a:t> </a:t>
            </a:r>
          </a:p>
          <a:p>
            <a:r>
              <a:rPr lang="en-US" sz="2800" dirty="0" smtClean="0">
                <a:latin typeface="Calibri" pitchFamily="34" charset="0"/>
              </a:rPr>
              <a:t>There is been an ample of research done to by numerous agencies around the world and concluded that majority of companies are struggling with management of data efficiently and in need of reforming their legacy systems with ERP Solutions such as SAP. That's why SAP is regarded as the World's Biggest and most used ERP Software. Unlike other ERP Solutions, SAP Does not restricted to any one Target Audience.  Almost every single industry in the World, uses SAP ERP Solutions, hence most of the customers in the world are in need of a sophisticated Software like SAP. </a:t>
            </a: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2379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Solution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22894497"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your solution?</a:t>
            </a:r>
          </a:p>
          <a:p>
            <a:pPr lvl="0"/>
            <a:endParaRPr lang="en-US" sz="2800" dirty="0" smtClean="0">
              <a:latin typeface="Calibri" pitchFamily="34" charset="0"/>
            </a:endParaRPr>
          </a:p>
          <a:p>
            <a:r>
              <a:rPr lang="en-US" sz="2800" dirty="0" smtClean="0">
                <a:latin typeface="Calibri" pitchFamily="34" charset="0"/>
              </a:rPr>
              <a:t>We provide Strategic Business Consulting Solutions in SAP S/4 HANA &amp; SAP ERP Software Solutions to every sector in Private, Government &amp; all other Industry Sectors. Our sophisticated way of delivering IT Solutions to end clients will ensure that they manage their business effectively and in turn become best run businesses.</a:t>
            </a:r>
          </a:p>
          <a:p>
            <a:r>
              <a:rPr lang="en-US" sz="2800" dirty="0" smtClean="0">
                <a:latin typeface="Calibri" pitchFamily="34" charset="0"/>
              </a:rPr>
              <a:t> </a:t>
            </a:r>
          </a:p>
          <a:p>
            <a:pPr lvl="0"/>
            <a:r>
              <a:rPr lang="en-CA" sz="2800" b="1" dirty="0" smtClean="0">
                <a:latin typeface="Calibri" pitchFamily="34" charset="0"/>
              </a:rPr>
              <a:t>How does the solution address the stated problem?</a:t>
            </a:r>
            <a:endParaRPr lang="en-US" sz="2800" b="1"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CA" sz="2800" dirty="0" smtClean="0">
                <a:latin typeface="Calibri" pitchFamily="34" charset="0"/>
              </a:rPr>
              <a:t>As stated above, SAP is an ERP solution and a complete package of solutions to meet clients needs. Any problem that client has with this current legacy system will be address 100 times effectively with an SAP ERP or S/4 HANA Solutions.</a:t>
            </a:r>
            <a:endParaRPr lang="en-US" sz="2800" dirty="0" smtClean="0">
              <a:latin typeface="Calibri" pitchFamily="34" charset="0"/>
            </a:endParaRPr>
          </a:p>
          <a:p>
            <a:r>
              <a:rPr lang="en-CA" sz="2800" dirty="0" smtClean="0">
                <a:latin typeface="Calibri" pitchFamily="34" charset="0"/>
              </a:rPr>
              <a:t>It is clear evident that most of the companies today moving from their legacy system to the most popular ERP Software which is SAP. </a:t>
            </a:r>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How does the solution address the research you have conducted?</a:t>
            </a:r>
          </a:p>
          <a:p>
            <a:pPr lvl="0"/>
            <a:endParaRPr lang="en-US" sz="2800" dirty="0" smtClean="0">
              <a:latin typeface="Calibri" pitchFamily="34" charset="0"/>
            </a:endParaRPr>
          </a:p>
          <a:p>
            <a:r>
              <a:rPr lang="en-CA" sz="2800" dirty="0" smtClean="0">
                <a:latin typeface="Calibri" pitchFamily="34" charset="0"/>
              </a:rPr>
              <a:t>There is a growing evidence from around the globe that SAP has been chosen over other software, simply because the versatile solution that it presents to improve clients business process by automating business processes, high level of integration with Banking sector and its extreme power of adaptability and its scalability and more importantly user friendly solution that it present to the end users of the customers.  </a:t>
            </a:r>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3200" dirty="0">
              <a:solidFill>
                <a:srgbClr val="44474F"/>
              </a:solidFill>
            </a:endParaRPr>
          </a:p>
          <a:p>
            <a:pPr>
              <a:spcBef>
                <a:spcPts val="1200"/>
              </a:spcBef>
              <a:defRPr sz="2100">
                <a:latin typeface="Roboto-Light"/>
                <a:ea typeface="Roboto-Light"/>
                <a:cs typeface="Roboto-Light"/>
                <a:sym typeface="Roboto-Light"/>
              </a:defRPr>
            </a:pPr>
            <a:endParaRPr lang="en-CA" sz="4000" dirty="0">
              <a:solidFill>
                <a:schemeClr val="bg1">
                  <a:lumMod val="95000"/>
                </a:schemeClr>
              </a:solidFill>
            </a:endParaRPr>
          </a:p>
        </p:txBody>
      </p:sp>
    </p:spTree>
    <p:extLst>
      <p:ext uri="{BB962C8B-B14F-4D97-AF65-F5344CB8AC3E}">
        <p14:creationId xmlns:p14="http://schemas.microsoft.com/office/powerpoint/2010/main" xmlns="" val="94448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Solution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3579155"/>
            <a:ext cx="15164835" cy="93417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How can the solution scale in Canada, North America and Globally?</a:t>
            </a:r>
          </a:p>
          <a:p>
            <a:pPr lvl="0"/>
            <a:endParaRPr lang="en-US" sz="2800" dirty="0" smtClean="0">
              <a:latin typeface="Calibri" pitchFamily="34" charset="0"/>
            </a:endParaRPr>
          </a:p>
          <a:p>
            <a:pPr>
              <a:lnSpc>
                <a:spcPct val="150000"/>
              </a:lnSpc>
            </a:pPr>
            <a:r>
              <a:rPr lang="en-US" sz="2800" dirty="0" smtClean="0">
                <a:latin typeface="Calibri" pitchFamily="34" charset="0"/>
              </a:rPr>
              <a:t>North America is the biggest market for providing services. It is vast and huge in terms of number of industries and companies that are present in USA &amp; Canada. It is the hub of global industrial sector. Opportunities are huge for us to explore the needs of business in North America (USA &amp; Canada). </a:t>
            </a:r>
          </a:p>
          <a:p>
            <a:pPr>
              <a:lnSpc>
                <a:spcPct val="150000"/>
              </a:lnSpc>
            </a:pPr>
            <a:endParaRPr lang="en-US" sz="2800" dirty="0" smtClean="0">
              <a:latin typeface="Calibri" pitchFamily="34" charset="0"/>
            </a:endParaRPr>
          </a:p>
          <a:p>
            <a:pPr>
              <a:lnSpc>
                <a:spcPct val="150000"/>
              </a:lnSpc>
            </a:pPr>
            <a:r>
              <a:rPr lang="en-US" sz="2800" dirty="0" smtClean="0">
                <a:latin typeface="Calibri" pitchFamily="34" charset="0"/>
              </a:rPr>
              <a:t>Most of the Private Sector Companies is present in USA &amp; Canada only. It presents us with huge opportunities where we can acquire IT projects and deliver solutions accordingly.</a:t>
            </a:r>
          </a:p>
          <a:p>
            <a:r>
              <a:rPr lang="en-US" sz="2800" dirty="0" smtClean="0">
                <a:latin typeface="Calibri" pitchFamily="34" charset="0"/>
              </a:rPr>
              <a:t> </a:t>
            </a:r>
          </a:p>
          <a:p>
            <a:pPr>
              <a:spcBef>
                <a:spcPts val="1200"/>
              </a:spcBef>
              <a:defRPr sz="2100">
                <a:latin typeface="Roboto-Light"/>
                <a:ea typeface="Roboto-Light"/>
                <a:cs typeface="Roboto-Light"/>
                <a:sym typeface="Roboto-Light"/>
              </a:defRPr>
            </a:pPr>
            <a:endParaRPr lang="en-CA" sz="2800" dirty="0">
              <a:solidFill>
                <a:schemeClr val="bg1">
                  <a:lumMod val="95000"/>
                </a:schemeClr>
              </a:solidFill>
              <a:latin typeface="Calibri" pitchFamily="34" charset="0"/>
            </a:endParaRPr>
          </a:p>
        </p:txBody>
      </p:sp>
    </p:spTree>
    <p:extLst>
      <p:ext uri="{BB962C8B-B14F-4D97-AF65-F5344CB8AC3E}">
        <p14:creationId xmlns:p14="http://schemas.microsoft.com/office/powerpoint/2010/main" xmlns="" val="944485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8" name="Google Shape;304;p37">
            <a:extLst>
              <a:ext uri="{FF2B5EF4-FFF2-40B4-BE49-F238E27FC236}">
                <a16:creationId xmlns:a16="http://schemas.microsoft.com/office/drawing/2014/main" xmlns="" id="{1E29F030-9965-3B4C-B69E-1EA0B13135C9}"/>
              </a:ext>
            </a:extLst>
          </p:cNvPr>
          <p:cNvSpPr/>
          <p:nvPr/>
        </p:nvSpPr>
        <p:spPr>
          <a:xfrm>
            <a:off x="10924375" y="959187"/>
            <a:ext cx="13459625" cy="1630453"/>
          </a:xfrm>
          <a:prstGeom prst="rect">
            <a:avLst/>
          </a:prstGeom>
          <a:solidFill>
            <a:srgbClr val="44474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3000"/>
              <a:buFont typeface="Helvetica Neue"/>
              <a:buNone/>
            </a:pPr>
            <a:endParaRPr sz="3000" b="1" i="0" u="none" strike="noStrike" cap="none" dirty="0">
              <a:solidFill>
                <a:srgbClr val="000000"/>
              </a:solidFill>
              <a:latin typeface="Avenir Next" panose="020B0503020202020204" pitchFamily="34" charset="0"/>
              <a:ea typeface="Helvetica Neue"/>
              <a:cs typeface="Helvetica Neue"/>
              <a:sym typeface="Helvetica Neue"/>
            </a:endParaRPr>
          </a:p>
        </p:txBody>
      </p:sp>
      <p:sp>
        <p:nvSpPr>
          <p:cNvPr id="5" name="TBDC…">
            <a:extLst>
              <a:ext uri="{FF2B5EF4-FFF2-40B4-BE49-F238E27FC236}">
                <a16:creationId xmlns:a16="http://schemas.microsoft.com/office/drawing/2014/main" xmlns="" id="{F8369C88-2B17-0241-93A6-92B0A951B911}"/>
              </a:ext>
            </a:extLst>
          </p:cNvPr>
          <p:cNvSpPr txBox="1"/>
          <p:nvPr/>
        </p:nvSpPr>
        <p:spPr>
          <a:xfrm>
            <a:off x="860025" y="1361994"/>
            <a:ext cx="8562272" cy="824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b">
            <a:spAutoFit/>
          </a:bodyPr>
          <a:lstStyle/>
          <a:p>
            <a:pPr algn="l" defTabSz="825500">
              <a:lnSpc>
                <a:spcPct val="80000"/>
              </a:lnSpc>
              <a:defRPr sz="6700" b="1">
                <a:solidFill>
                  <a:srgbClr val="30353E"/>
                </a:solidFill>
                <a:latin typeface="Proxima Nova"/>
                <a:ea typeface="Proxima Nova"/>
                <a:cs typeface="Proxima Nova"/>
                <a:sym typeface="Proxima Nova"/>
              </a:defRPr>
            </a:pPr>
            <a:r>
              <a:rPr lang="en-CA" dirty="0">
                <a:solidFill>
                  <a:srgbClr val="44474F"/>
                </a:solidFill>
              </a:rPr>
              <a:t>Innovation</a:t>
            </a:r>
            <a:endParaRPr dirty="0">
              <a:solidFill>
                <a:srgbClr val="44474F"/>
              </a:solidFill>
            </a:endParaRPr>
          </a:p>
        </p:txBody>
      </p:sp>
      <p:sp>
        <p:nvSpPr>
          <p:cNvPr id="6" name="SUV Program">
            <a:extLst>
              <a:ext uri="{FF2B5EF4-FFF2-40B4-BE49-F238E27FC236}">
                <a16:creationId xmlns:a16="http://schemas.microsoft.com/office/drawing/2014/main" xmlns="" id="{D7B518A6-5A90-4749-A93C-7373D18A70B2}"/>
              </a:ext>
            </a:extLst>
          </p:cNvPr>
          <p:cNvSpPr txBox="1"/>
          <p:nvPr/>
        </p:nvSpPr>
        <p:spPr>
          <a:xfrm>
            <a:off x="900424" y="2379000"/>
            <a:ext cx="2700000" cy="72000"/>
          </a:xfrm>
          <a:prstGeom prst="rect">
            <a:avLst/>
          </a:prstGeom>
          <a:solidFill>
            <a:schemeClr val="bg1">
              <a:lumMod val="85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anchor="ctr">
            <a:spAutoFit/>
          </a:bodyPr>
          <a:lstStyle>
            <a:lvl1pPr algn="l" defTabSz="825500">
              <a:defRPr sz="1600">
                <a:solidFill>
                  <a:srgbClr val="F6FAFF"/>
                </a:solidFill>
                <a:latin typeface="Proxima Nova"/>
                <a:ea typeface="Proxima Nova"/>
                <a:cs typeface="Proxima Nova"/>
                <a:sym typeface="Proxima Nova"/>
              </a:defRPr>
            </a:lvl1pPr>
          </a:lstStyle>
          <a:p>
            <a:endParaRPr sz="3200" dirty="0"/>
          </a:p>
        </p:txBody>
      </p:sp>
      <p:sp>
        <p:nvSpPr>
          <p:cNvPr id="12" name="The Ontario Centres of Excellence (OCE) will become the Ontario Centre of Innovation (OCI) and is strengthening its partnership with the Government of Ontario, in collaboration with TBDC, to further the organization's central role in Ontario's innovation">
            <a:extLst>
              <a:ext uri="{FF2B5EF4-FFF2-40B4-BE49-F238E27FC236}">
                <a16:creationId xmlns:a16="http://schemas.microsoft.com/office/drawing/2014/main" xmlns="" id="{45D4F7D4-94C8-694E-9A6C-0E5FF7B8BF81}"/>
              </a:ext>
            </a:extLst>
          </p:cNvPr>
          <p:cNvSpPr txBox="1"/>
          <p:nvPr/>
        </p:nvSpPr>
        <p:spPr>
          <a:xfrm>
            <a:off x="860025" y="2743201"/>
            <a:ext cx="22894497" cy="10177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t" anchorCtr="0">
            <a:noAutofit/>
          </a:bodyPr>
          <a:lstStyle/>
          <a:p>
            <a:pPr lvl="0"/>
            <a:r>
              <a:rPr lang="en-CA" sz="2800" b="1" dirty="0" smtClean="0">
                <a:latin typeface="Calibri" pitchFamily="34" charset="0"/>
              </a:rPr>
              <a:t>What is innovative about your solution?</a:t>
            </a:r>
          </a:p>
          <a:p>
            <a:pPr lvl="0"/>
            <a:endParaRPr lang="en-US" sz="2800" dirty="0" smtClean="0">
              <a:latin typeface="Calibri" pitchFamily="34" charset="0"/>
            </a:endParaRPr>
          </a:p>
          <a:p>
            <a:r>
              <a:rPr lang="en-CA" sz="2800" dirty="0" smtClean="0">
                <a:latin typeface="Calibri" pitchFamily="34" charset="0"/>
              </a:rPr>
              <a:t>SAP Solutions is the meaning of Innovation in this 21st Century. The amount of research SAP has conducted over the years to get to know the problems that companies are facing and SAP has come out with a Software system that address the needs of every single business in each and every sector of </a:t>
            </a:r>
            <a:r>
              <a:rPr lang="en-CA" sz="2800" dirty="0" err="1" smtClean="0">
                <a:latin typeface="Calibri" pitchFamily="34" charset="0"/>
              </a:rPr>
              <a:t>LOBs</a:t>
            </a:r>
            <a:r>
              <a:rPr lang="en-CA" sz="2800" dirty="0" smtClean="0">
                <a:latin typeface="Calibri" pitchFamily="34" charset="0"/>
              </a:rPr>
              <a:t>.</a:t>
            </a:r>
            <a:endParaRPr lang="en-US" sz="2800" dirty="0" smtClean="0">
              <a:latin typeface="Calibri" pitchFamily="34" charset="0"/>
            </a:endParaRPr>
          </a:p>
          <a:p>
            <a:r>
              <a:rPr lang="en-US" sz="2800" dirty="0" smtClean="0">
                <a:latin typeface="Calibri" pitchFamily="34" charset="0"/>
              </a:rPr>
              <a:t> </a:t>
            </a:r>
          </a:p>
          <a:p>
            <a:pPr lvl="0"/>
            <a:r>
              <a:rPr lang="en-CA" sz="2800" b="1" dirty="0" smtClean="0">
                <a:latin typeface="Calibri" pitchFamily="34" charset="0"/>
              </a:rPr>
              <a:t>Is your solution protectable? Do you have patents? (If not applicable, skip this question)</a:t>
            </a:r>
          </a:p>
          <a:p>
            <a:pPr lvl="0"/>
            <a:endParaRPr lang="en-US" sz="2800" dirty="0" smtClean="0">
              <a:latin typeface="Calibri" pitchFamily="34" charset="0"/>
            </a:endParaRPr>
          </a:p>
          <a:p>
            <a:r>
              <a:rPr lang="en-CA" sz="2800" dirty="0" smtClean="0">
                <a:latin typeface="Calibri" pitchFamily="34" charset="0"/>
              </a:rPr>
              <a:t>Not Applicable</a:t>
            </a:r>
            <a:endParaRPr lang="en-US" sz="2800"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US" sz="2800" dirty="0" smtClean="0">
                <a:latin typeface="Calibri" pitchFamily="34" charset="0"/>
              </a:rPr>
              <a:t> </a:t>
            </a:r>
            <a:endParaRPr lang="en-US" sz="2800" b="1" dirty="0" smtClean="0">
              <a:latin typeface="Calibri" pitchFamily="34" charset="0"/>
            </a:endParaRPr>
          </a:p>
          <a:p>
            <a:pPr lvl="0"/>
            <a:r>
              <a:rPr lang="en-CA" sz="2800" b="1" dirty="0" smtClean="0">
                <a:latin typeface="Calibri" pitchFamily="34" charset="0"/>
              </a:rPr>
              <a:t>What is the state of your solution / technology TODAY? (is it currently in circulation, in pilot, or still under development?)</a:t>
            </a:r>
          </a:p>
          <a:p>
            <a:pPr lvl="0"/>
            <a:endParaRPr lang="en-US" sz="2800" dirty="0" smtClean="0">
              <a:latin typeface="Calibri" pitchFamily="34" charset="0"/>
            </a:endParaRPr>
          </a:p>
          <a:p>
            <a:r>
              <a:rPr lang="en-CA" sz="2800" dirty="0" smtClean="0">
                <a:latin typeface="Calibri" pitchFamily="34" charset="0"/>
              </a:rPr>
              <a:t>The State of SAP Software Solutions in today's technology is Ranked No # 1 in the World. We are solution provide to Customers/Clients. Our goal is to provide SAP S/4 HANA &amp; SAP ERP implementation and Support Services to all Customers in all Industry Sectors. We adapt latest technology trends to meet client needs and most of the clients business processes will be automated, so that Customers/Clients could achieve maximum ROI on their investments.</a:t>
            </a:r>
            <a:endParaRPr lang="en-US" sz="2800" dirty="0" smtClean="0">
              <a:latin typeface="Calibri" pitchFamily="34" charset="0"/>
            </a:endParaRPr>
          </a:p>
          <a:p>
            <a:r>
              <a:rPr lang="en-US" sz="2800" dirty="0" smtClean="0">
                <a:latin typeface="Calibri" pitchFamily="34" charset="0"/>
              </a:rPr>
              <a:t> </a:t>
            </a:r>
          </a:p>
          <a:p>
            <a:endParaRPr lang="en-US" sz="2800" dirty="0" smtClean="0">
              <a:latin typeface="Calibri" pitchFamily="34" charset="0"/>
            </a:endParaRPr>
          </a:p>
          <a:p>
            <a:pPr lvl="0"/>
            <a:r>
              <a:rPr lang="en-CA" sz="2800" b="1" dirty="0" smtClean="0">
                <a:latin typeface="Calibri" pitchFamily="34" charset="0"/>
              </a:rPr>
              <a:t>What is your plan for the solution / technology in the next 12 months? (improving current offering, adding new features, adding new products, etc.) </a:t>
            </a:r>
            <a:endParaRPr lang="en-US" sz="2800" b="1" dirty="0" smtClean="0">
              <a:latin typeface="Calibri" pitchFamily="34" charset="0"/>
            </a:endParaRPr>
          </a:p>
          <a:p>
            <a:r>
              <a:rPr lang="en-CA" sz="2800" dirty="0" smtClean="0">
                <a:latin typeface="Calibri" pitchFamily="34" charset="0"/>
              </a:rPr>
              <a:t> </a:t>
            </a:r>
            <a:endParaRPr lang="en-US" sz="2800" dirty="0" smtClean="0">
              <a:latin typeface="Calibri" pitchFamily="34" charset="0"/>
            </a:endParaRPr>
          </a:p>
          <a:p>
            <a:r>
              <a:rPr lang="en-CA" sz="2800" dirty="0" smtClean="0">
                <a:latin typeface="Calibri" pitchFamily="34" charset="0"/>
              </a:rPr>
              <a:t>Our plan is to initially establish our business in Canada within a year or so and build a sophisticated team in Sales &amp; Marketing, Technology &amp; Operations. Particularly in Technology we are planning to build an SAP Competency team in all Modules of SAP ERP solutions by hiring SAP Consultants in Canada. As we could foresee a definite Surge in Acquiring End-Customer SAP Projects, we would want to make sure that we are competent enough to delivery solutions to the customers.</a:t>
            </a:r>
            <a:endParaRPr lang="en-US" sz="2800" dirty="0" smtClean="0">
              <a:latin typeface="Calibri" pitchFamily="34" charset="0"/>
            </a:endParaRPr>
          </a:p>
          <a:p>
            <a:pPr>
              <a:spcBef>
                <a:spcPts val="1200"/>
              </a:spcBef>
              <a:defRPr sz="2100">
                <a:latin typeface="Roboto-Light"/>
                <a:ea typeface="Roboto-Light"/>
                <a:cs typeface="Roboto-Light"/>
                <a:sym typeface="Roboto-Light"/>
              </a:defRPr>
            </a:pPr>
            <a:endParaRPr lang="en-CA" sz="2800" dirty="0">
              <a:solidFill>
                <a:srgbClr val="44474F"/>
              </a:solidFill>
              <a:latin typeface="Calibri" pitchFamily="34" charset="0"/>
            </a:endParaRPr>
          </a:p>
          <a:p>
            <a:pPr>
              <a:spcBef>
                <a:spcPts val="1200"/>
              </a:spcBef>
              <a:defRPr sz="2100">
                <a:latin typeface="Roboto-Light"/>
                <a:ea typeface="Roboto-Light"/>
                <a:cs typeface="Roboto-Light"/>
                <a:sym typeface="Roboto-Light"/>
              </a:defRPr>
            </a:pPr>
            <a:endParaRPr lang="en-CA" sz="3600" dirty="0">
              <a:solidFill>
                <a:schemeClr val="bg1">
                  <a:lumMod val="95000"/>
                </a:schemeClr>
              </a:solidFill>
              <a:latin typeface="Calibri" pitchFamily="34" charset="0"/>
            </a:endParaRPr>
          </a:p>
        </p:txBody>
      </p:sp>
    </p:spTree>
    <p:extLst>
      <p:ext uri="{BB962C8B-B14F-4D97-AF65-F5344CB8AC3E}">
        <p14:creationId xmlns:p14="http://schemas.microsoft.com/office/powerpoint/2010/main" xmlns="" val="2136563805"/>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11515</TotalTime>
  <Words>2372</Words>
  <Application>Microsoft Macintosh PowerPoint</Application>
  <PresentationFormat>Custom</PresentationFormat>
  <Paragraphs>424</Paragraphs>
  <Slides>28</Slides>
  <Notes>27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Avenir Next</vt:lpstr>
      <vt:lpstr>Roboto Light</vt:lpstr>
      <vt:lpstr>Helvetica Neue</vt:lpstr>
      <vt:lpstr>Roboto</vt:lpstr>
      <vt:lpstr>Proxima Nova</vt:lpstr>
      <vt:lpstr>Segoe UI</vt:lpstr>
      <vt:lpstr>Roboto-Light</vt:lpstr>
      <vt:lpstr>Calibri</vt:lpstr>
      <vt:lpstr>Wingdings</vt:lpstr>
      <vt:lpstr>Helvetica Neue Light</vt:lpstr>
      <vt:lpstr>Open Sans</vt:lpstr>
      <vt:lpstr>White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Pritibee</dc:creator>
  <cp:lastModifiedBy>Windows User</cp:lastModifiedBy>
  <cp:revision>172</cp:revision>
  <dcterms:modified xsi:type="dcterms:W3CDTF">2022-11-15T18:40:15Z</dcterms:modified>
</cp:coreProperties>
</file>